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0"/>
  </p:notesMasterIdLst>
  <p:handoutMasterIdLst>
    <p:handoutMasterId r:id="rId31"/>
  </p:handoutMasterIdLst>
  <p:sldIdLst>
    <p:sldId id="287" r:id="rId2"/>
    <p:sldId id="289" r:id="rId3"/>
    <p:sldId id="293" r:id="rId4"/>
    <p:sldId id="291" r:id="rId5"/>
    <p:sldId id="309" r:id="rId6"/>
    <p:sldId id="292" r:id="rId7"/>
    <p:sldId id="294" r:id="rId8"/>
    <p:sldId id="295" r:id="rId9"/>
    <p:sldId id="315" r:id="rId10"/>
    <p:sldId id="263" r:id="rId11"/>
    <p:sldId id="290" r:id="rId12"/>
    <p:sldId id="267" r:id="rId13"/>
    <p:sldId id="299" r:id="rId14"/>
    <p:sldId id="300" r:id="rId15"/>
    <p:sldId id="312" r:id="rId16"/>
    <p:sldId id="301" r:id="rId17"/>
    <p:sldId id="302" r:id="rId18"/>
    <p:sldId id="303" r:id="rId19"/>
    <p:sldId id="276" r:id="rId20"/>
    <p:sldId id="277" r:id="rId21"/>
    <p:sldId id="278" r:id="rId22"/>
    <p:sldId id="305" r:id="rId23"/>
    <p:sldId id="306" r:id="rId24"/>
    <p:sldId id="283" r:id="rId25"/>
    <p:sldId id="284" r:id="rId26"/>
    <p:sldId id="285" r:id="rId27"/>
    <p:sldId id="313" r:id="rId28"/>
    <p:sldId id="31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Spiderbarf" initials="GL" lastIdx="6" clrIdx="0"/>
  <p:cmAuthor id="1" name="Yvette Tripp" initials="YT" lastIdx="10" clrIdx="1"/>
  <p:cmAuthor id="2" name="Brian Griffin" initials="BG" lastIdx="3" clrIdx="2">
    <p:extLst>
      <p:ext uri="{19B8F6BF-5375-455C-9EA6-DF929625EA0E}">
        <p15:presenceInfo xmlns:p15="http://schemas.microsoft.com/office/powerpoint/2012/main" userId="S::Brian.Griffin@lgfcu.org::d657e038-e3e5-4c7a-8935-01c38b42a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C9F"/>
    <a:srgbClr val="FFDEBE"/>
    <a:srgbClr val="BC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4" autoAdjust="0"/>
    <p:restoredTop sz="93817" autoAdjust="0"/>
  </p:normalViewPr>
  <p:slideViewPr>
    <p:cSldViewPr snapToObjects="1" showGuides="1">
      <p:cViewPr varScale="1">
        <p:scale>
          <a:sx n="67" d="100"/>
          <a:sy n="67" d="100"/>
        </p:scale>
        <p:origin x="12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65" d="100"/>
          <a:sy n="165" d="100"/>
        </p:scale>
        <p:origin x="3216"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15T16:08:09.341"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8A541-BA19-DA47-9980-2F982692B99F}" type="datetimeFigureOut">
              <a:rPr lang="en-US" smtClean="0"/>
              <a:t>10/8/2020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F11722-A537-E045-8DAA-1C5B35C6C4AF}" type="slidenum">
              <a:rPr lang="en-US" smtClean="0"/>
              <a:t>‹#›</a:t>
            </a:fld>
            <a:endParaRPr lang="en-US"/>
          </a:p>
        </p:txBody>
      </p:sp>
    </p:spTree>
    <p:extLst>
      <p:ext uri="{BB962C8B-B14F-4D97-AF65-F5344CB8AC3E}">
        <p14:creationId xmlns:p14="http://schemas.microsoft.com/office/powerpoint/2010/main" val="909057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D7F45-0EB6-AB41-BCC2-E969791B8E10}" type="datetimeFigureOut">
              <a:rPr lang="en-US" smtClean="0"/>
              <a:pPr/>
              <a:t>10/8/2020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541B4-C7E2-1F43-81B1-611DCEEB61FF}"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WELCOME AND INTRODUCTIONS</a:t>
            </a:r>
          </a:p>
          <a:p>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Change jar: </a:t>
            </a:r>
            <a:r>
              <a:rPr lang="en-US" sz="1200" b="0" kern="1200" dirty="0">
                <a:solidFill>
                  <a:schemeClr val="tx1"/>
                </a:solidFill>
                <a:latin typeface="+mn-lt"/>
                <a:ea typeface="+mn-ea"/>
                <a:cs typeface="+mn-cs"/>
              </a:rPr>
              <a:t>Instructor should bring in a jar filled with money and put it</a:t>
            </a:r>
            <a:r>
              <a:rPr lang="en-US" sz="1200" b="0" kern="1200" baseline="0" dirty="0">
                <a:solidFill>
                  <a:schemeClr val="tx1"/>
                </a:solidFill>
                <a:latin typeface="+mn-lt"/>
                <a:ea typeface="+mn-ea"/>
                <a:cs typeface="+mn-cs"/>
              </a:rPr>
              <a:t> out for attendees to see. </a:t>
            </a:r>
            <a:r>
              <a:rPr lang="en-US" sz="1200" b="0" kern="1200" dirty="0">
                <a:solidFill>
                  <a:schemeClr val="tx1"/>
                </a:solidFill>
                <a:latin typeface="+mn-lt"/>
                <a:ea typeface="+mn-ea"/>
                <a:cs typeface="+mn-cs"/>
              </a:rPr>
              <a:t>While waiting to begin, have participants write guesses on how much money is in the change jar.</a:t>
            </a:r>
          </a:p>
          <a:p>
            <a:r>
              <a:rPr lang="en-US" sz="1200" b="1" kern="1200" dirty="0">
                <a:solidFill>
                  <a:schemeClr val="tx1"/>
                </a:solidFill>
                <a:latin typeface="+mn-lt"/>
                <a:ea typeface="+mn-ea"/>
                <a:cs typeface="+mn-cs"/>
              </a:rPr>
              <a:t>• Introductions: </a:t>
            </a:r>
            <a:r>
              <a:rPr lang="en-US" sz="1200" b="0" kern="1200" dirty="0">
                <a:solidFill>
                  <a:schemeClr val="tx1"/>
                </a:solidFill>
                <a:latin typeface="+mn-lt"/>
                <a:ea typeface="+mn-ea"/>
                <a:cs typeface="+mn-cs"/>
              </a:rPr>
              <a:t>By CU rep/speaker</a:t>
            </a:r>
          </a:p>
          <a:p>
            <a:r>
              <a:rPr lang="en-US" sz="1200" b="1" kern="1200" dirty="0">
                <a:solidFill>
                  <a:schemeClr val="tx1"/>
                </a:solidFill>
                <a:latin typeface="+mn-lt"/>
                <a:ea typeface="+mn-ea"/>
                <a:cs typeface="+mn-cs"/>
              </a:rPr>
              <a:t>• Housekeeping items: </a:t>
            </a:r>
            <a:r>
              <a:rPr lang="en-US" sz="1200" b="0" kern="1200" dirty="0">
                <a:solidFill>
                  <a:schemeClr val="tx1"/>
                </a:solidFill>
                <a:latin typeface="+mn-lt"/>
                <a:ea typeface="+mn-ea"/>
                <a:cs typeface="+mn-cs"/>
              </a:rPr>
              <a:t>Restroom location, refreshments.</a:t>
            </a:r>
          </a:p>
          <a:p>
            <a:r>
              <a:rPr lang="en-US" sz="1200" b="1" kern="1200" dirty="0">
                <a:solidFill>
                  <a:schemeClr val="tx1"/>
                </a:solidFill>
                <a:latin typeface="+mn-lt"/>
                <a:ea typeface="+mn-ea"/>
                <a:cs typeface="+mn-cs"/>
              </a:rPr>
              <a:t>• Format: </a:t>
            </a:r>
            <a:r>
              <a:rPr lang="en-US" sz="1200" b="0" kern="1200" dirty="0">
                <a:solidFill>
                  <a:schemeClr val="tx1"/>
                </a:solidFill>
                <a:latin typeface="+mn-lt"/>
                <a:ea typeface="+mn-ea"/>
                <a:cs typeface="+mn-cs"/>
              </a:rPr>
              <a:t>Informal, interactive session.</a:t>
            </a:r>
          </a:p>
          <a:p>
            <a:r>
              <a:rPr lang="en-US" sz="1200" b="1" kern="1200" dirty="0">
                <a:solidFill>
                  <a:schemeClr val="tx1"/>
                </a:solidFill>
                <a:latin typeface="+mn-lt"/>
                <a:ea typeface="+mn-ea"/>
                <a:cs typeface="+mn-cs"/>
              </a:rPr>
              <a:t>• Q&amp;A: </a:t>
            </a:r>
            <a:r>
              <a:rPr lang="en-US" sz="1200" b="0" kern="1200" dirty="0">
                <a:solidFill>
                  <a:schemeClr val="tx1"/>
                </a:solidFill>
                <a:latin typeface="+mn-lt"/>
                <a:ea typeface="+mn-ea"/>
                <a:cs typeface="+mn-cs"/>
              </a:rPr>
              <a:t>Discussion and participation are a large part of the program. Activities: Encourage participants to complete activities after the session.</a:t>
            </a:r>
          </a:p>
          <a:p>
            <a:r>
              <a:rPr lang="en-US" sz="1200" b="1" kern="1200" dirty="0">
                <a:solidFill>
                  <a:schemeClr val="tx1"/>
                </a:solidFill>
                <a:latin typeface="+mn-lt"/>
                <a:ea typeface="+mn-ea"/>
                <a:cs typeface="+mn-cs"/>
              </a:rPr>
              <a:t>• Family involvement: </a:t>
            </a:r>
            <a:r>
              <a:rPr lang="en-US" sz="1200" b="0" kern="1200" dirty="0">
                <a:solidFill>
                  <a:schemeClr val="tx1"/>
                </a:solidFill>
                <a:latin typeface="+mn-lt"/>
                <a:ea typeface="+mn-ea"/>
                <a:cs typeface="+mn-cs"/>
              </a:rPr>
              <a:t>Encourage participants to discuss the topic with family.</a:t>
            </a:r>
          </a:p>
          <a:p>
            <a:r>
              <a:rPr lang="en-US" sz="1200" b="1" kern="1200" dirty="0">
                <a:solidFill>
                  <a:schemeClr val="tx1"/>
                </a:solidFill>
                <a:latin typeface="+mn-lt"/>
                <a:ea typeface="+mn-ea"/>
                <a:cs typeface="+mn-cs"/>
              </a:rPr>
              <a:t>• Evaluations: </a:t>
            </a:r>
            <a:r>
              <a:rPr lang="en-US" sz="1200" b="0" kern="1200" dirty="0">
                <a:solidFill>
                  <a:schemeClr val="tx1"/>
                </a:solidFill>
                <a:latin typeface="+mn-lt"/>
                <a:ea typeface="+mn-ea"/>
                <a:cs typeface="+mn-cs"/>
              </a:rPr>
              <a:t>Self-evaluation form immediately after the session. Credit union should email participants a follow-up evaluation in two to three weeks.</a:t>
            </a:r>
            <a:endParaRPr lang="en-US" b="0"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1</a:t>
            </a:fld>
            <a:endParaRPr lang="en-US" dirty="0"/>
          </a:p>
        </p:txBody>
      </p:sp>
    </p:spTree>
    <p:extLst>
      <p:ext uri="{BB962C8B-B14F-4D97-AF65-F5344CB8AC3E}">
        <p14:creationId xmlns:p14="http://schemas.microsoft.com/office/powerpoint/2010/main" val="165098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dirty="0">
                <a:latin typeface="Arial" charset="0"/>
              </a:rPr>
              <a:t> The first step is to list all your monthly income sources and expenses.</a:t>
            </a:r>
            <a:br>
              <a:rPr lang="en-US" sz="1200" dirty="0">
                <a:latin typeface="Arial" charset="0"/>
              </a:rPr>
            </a:br>
            <a:endParaRPr lang="en-US" sz="1200" dirty="0">
              <a:latin typeface="Arial" charset="0"/>
            </a:endParaRPr>
          </a:p>
          <a:p>
            <a:r>
              <a:rPr lang="en-US" sz="1200" b="1" dirty="0">
                <a:latin typeface="Arial" charset="0"/>
              </a:rPr>
              <a:t>REVIEW ITEMS ON SLIDE</a:t>
            </a:r>
          </a:p>
          <a:p>
            <a:pPr>
              <a:buFontTx/>
              <a:buChar char="•"/>
            </a:pPr>
            <a:r>
              <a:rPr lang="en-US" sz="1200" dirty="0">
                <a:latin typeface="Arial" charset="0"/>
              </a:rPr>
              <a:t> To help you develop your own budget categories, there are many apps available and programs on the Internet. No matter what application you use, tailor it to your specific budget categories.</a:t>
            </a: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12</a:t>
            </a:fld>
            <a:endParaRPr lang="en-US"/>
          </a:p>
        </p:txBody>
      </p:sp>
    </p:spTree>
    <p:extLst>
      <p:ext uri="{BB962C8B-B14F-4D97-AF65-F5344CB8AC3E}">
        <p14:creationId xmlns:p14="http://schemas.microsoft.com/office/powerpoint/2010/main" val="7691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REVIEW ITEMS ON SLIDE</a:t>
            </a:r>
          </a:p>
          <a:p>
            <a:endParaRPr lang="en-US" sz="1200" b="1" dirty="0">
              <a:latin typeface="Arial" charset="0"/>
            </a:endParaRPr>
          </a:p>
          <a:p>
            <a:r>
              <a:rPr lang="en-US" sz="1200" b="1" dirty="0">
                <a:latin typeface="Arial" charset="0"/>
              </a:rPr>
              <a:t>ASK AUDIENCE:</a:t>
            </a:r>
          </a:p>
          <a:p>
            <a:r>
              <a:rPr lang="en-US" sz="1200" dirty="0">
                <a:latin typeface="Arial" charset="0"/>
              </a:rPr>
              <a:t>* What are examples of FIXED expenses?</a:t>
            </a:r>
            <a:br>
              <a:rPr lang="en-US" sz="1200" dirty="0">
                <a:latin typeface="Arial" charset="0"/>
              </a:rPr>
            </a:br>
            <a:r>
              <a:rPr lang="en-US" sz="1200" dirty="0">
                <a:latin typeface="Arial" charset="0"/>
              </a:rPr>
              <a:t>  (Possible answers:  mortgage, car payment, utilities if on budget plan)</a:t>
            </a:r>
            <a:br>
              <a:rPr lang="en-US" sz="1200" dirty="0">
                <a:latin typeface="Arial" charset="0"/>
              </a:rPr>
            </a:br>
            <a:br>
              <a:rPr lang="en-US" sz="1200" dirty="0">
                <a:latin typeface="Arial" charset="0"/>
              </a:rPr>
            </a:br>
            <a:r>
              <a:rPr lang="en-US" sz="1200" dirty="0">
                <a:latin typeface="Arial" charset="0"/>
              </a:rPr>
              <a:t>* What are examples of FLEXIBLE expenses?</a:t>
            </a:r>
            <a:br>
              <a:rPr lang="en-US" sz="1200" dirty="0">
                <a:latin typeface="Arial" charset="0"/>
              </a:rPr>
            </a:br>
            <a:r>
              <a:rPr lang="en-US" sz="1200" dirty="0">
                <a:latin typeface="Arial" charset="0"/>
              </a:rPr>
              <a:t>  (Possible answers: food, clothes, utilities if not on budget plan, gifts)</a:t>
            </a:r>
            <a:br>
              <a:rPr lang="en-US" sz="1200" dirty="0">
                <a:latin typeface="Arial" charset="0"/>
              </a:rPr>
            </a:br>
            <a:endParaRPr lang="en-US" sz="1200" dirty="0">
              <a:latin typeface="Arial" charset="0"/>
            </a:endParaRPr>
          </a:p>
          <a:p>
            <a:r>
              <a:rPr lang="en-US" sz="1200" dirty="0">
                <a:latin typeface="Arial" charset="0"/>
              </a:rPr>
              <a:t>* What are examples of PERIODIC expenses?</a:t>
            </a:r>
            <a:br>
              <a:rPr lang="en-US" sz="1200" dirty="0">
                <a:latin typeface="Arial" charset="0"/>
              </a:rPr>
            </a:br>
            <a:r>
              <a:rPr lang="en-US" sz="1200" dirty="0">
                <a:latin typeface="Arial" charset="0"/>
              </a:rPr>
              <a:t>  (Possible answers: insurance, taxes)</a:t>
            </a:r>
            <a:br>
              <a:rPr lang="en-US" sz="1200" dirty="0">
                <a:latin typeface="Arial" charset="0"/>
              </a:rPr>
            </a:br>
            <a:endParaRPr lang="en-US" sz="1200"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13</a:t>
            </a:fld>
            <a:endParaRPr lang="en-US"/>
          </a:p>
        </p:txBody>
      </p:sp>
    </p:spTree>
    <p:extLst>
      <p:ext uri="{BB962C8B-B14F-4D97-AF65-F5344CB8AC3E}">
        <p14:creationId xmlns:p14="http://schemas.microsoft.com/office/powerpoint/2010/main" val="122831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rPr>
              <a:t>TELL AUDIENCE:</a:t>
            </a:r>
          </a:p>
          <a:p>
            <a:pPr>
              <a:buFontTx/>
              <a:buChar char="•"/>
            </a:pPr>
            <a:r>
              <a:rPr lang="en-US" sz="1200" dirty="0">
                <a:latin typeface="Arial" charset="0"/>
              </a:rPr>
              <a:t> You also can think of expenses in terms of these </a:t>
            </a:r>
            <a:r>
              <a:rPr lang="en-US" sz="1200" u="sng" dirty="0">
                <a:latin typeface="Arial" charset="0"/>
              </a:rPr>
              <a:t>four categories</a:t>
            </a:r>
            <a:r>
              <a:rPr lang="en-US" sz="1200" dirty="0">
                <a:latin typeface="Arial" charset="0"/>
              </a:rPr>
              <a:t>:</a:t>
            </a:r>
          </a:p>
          <a:p>
            <a:r>
              <a:rPr lang="en-US" sz="1200" b="1" dirty="0">
                <a:latin typeface="Arial" charset="0"/>
              </a:rPr>
              <a:t>Necessary:  </a:t>
            </a:r>
            <a:r>
              <a:rPr lang="en-US" sz="1200" dirty="0">
                <a:latin typeface="Arial" charset="0"/>
              </a:rPr>
              <a:t>Examples include basic needs, shelter, food, utilities, insurance, medical, debt payments, taxes.</a:t>
            </a:r>
            <a:br>
              <a:rPr lang="en-US" sz="1200" dirty="0">
                <a:latin typeface="Arial" charset="0"/>
              </a:rPr>
            </a:br>
            <a:r>
              <a:rPr lang="en-US" sz="1200" b="1" dirty="0">
                <a:latin typeface="Arial" charset="0"/>
              </a:rPr>
              <a:t>Discretionary:</a:t>
            </a:r>
            <a:r>
              <a:rPr lang="en-US" sz="1200" dirty="0">
                <a:latin typeface="Arial" charset="0"/>
              </a:rPr>
              <a:t>  Examples include anything not necessary for survival, such as vacations, entertaining, special clothing.</a:t>
            </a:r>
            <a:br>
              <a:rPr lang="en-US" sz="1200" dirty="0">
                <a:latin typeface="Arial" charset="0"/>
              </a:rPr>
            </a:br>
            <a:r>
              <a:rPr lang="en-US" sz="1200" b="1" dirty="0">
                <a:latin typeface="Arial" charset="0"/>
              </a:rPr>
              <a:t>Personal:  </a:t>
            </a:r>
            <a:r>
              <a:rPr lang="en-US" sz="1200" dirty="0">
                <a:latin typeface="Arial" charset="0"/>
              </a:rPr>
              <a:t>You don’t have to account for every penny.</a:t>
            </a:r>
            <a:br>
              <a:rPr lang="en-US" sz="1200" dirty="0">
                <a:latin typeface="Arial" charset="0"/>
              </a:rPr>
            </a:br>
            <a:r>
              <a:rPr lang="en-US" sz="1200" b="1" dirty="0">
                <a:latin typeface="Arial" charset="0"/>
              </a:rPr>
              <a:t>Miscellaneous:  </a:t>
            </a:r>
            <a:r>
              <a:rPr lang="en-US" sz="1200" dirty="0">
                <a:latin typeface="Arial" charset="0"/>
              </a:rPr>
              <a:t>Examples include unplanned expenses. </a:t>
            </a:r>
            <a:br>
              <a:rPr lang="en-US" sz="1200" b="1" dirty="0">
                <a:latin typeface="Arial" charset="0"/>
              </a:rPr>
            </a:br>
            <a:r>
              <a:rPr lang="en-US" sz="1200" dirty="0">
                <a:latin typeface="Arial" charset="0"/>
              </a:rPr>
              <a:t> </a:t>
            </a:r>
            <a:endParaRPr lang="en-US" sz="1200" b="1" dirty="0">
              <a:latin typeface="Arial" charset="0"/>
            </a:endParaRPr>
          </a:p>
          <a:p>
            <a:r>
              <a:rPr lang="en-US" sz="1200" b="1" dirty="0">
                <a:latin typeface="Arial" charset="0"/>
              </a:rPr>
              <a:t>TELL AUDIENCE:</a:t>
            </a:r>
          </a:p>
          <a:p>
            <a:pPr>
              <a:buFontTx/>
              <a:buChar char="•"/>
            </a:pPr>
            <a:r>
              <a:rPr lang="en-US" sz="1200" dirty="0">
                <a:latin typeface="Arial" charset="0"/>
              </a:rPr>
              <a:t> Remember that a general miscellaneous category in your budget should </a:t>
            </a:r>
            <a:r>
              <a:rPr lang="en-US" sz="1200" i="1" dirty="0">
                <a:latin typeface="Arial" charset="0"/>
              </a:rPr>
              <a:t>not</a:t>
            </a:r>
            <a:r>
              <a:rPr lang="en-US" sz="1200" dirty="0">
                <a:latin typeface="Arial" charset="0"/>
              </a:rPr>
              <a:t> be a catch-all, because that would make it difficult to track exactly where your money goes. But if you use the miscellaneous category for unplanned expenses, you also should </a:t>
            </a:r>
            <a:r>
              <a:rPr lang="en-US" sz="1200" i="1" dirty="0">
                <a:latin typeface="Arial" charset="0"/>
              </a:rPr>
              <a:t>plan</a:t>
            </a:r>
            <a:r>
              <a:rPr lang="en-US" sz="1200" dirty="0">
                <a:latin typeface="Arial" charset="0"/>
              </a:rPr>
              <a:t> for the unexpected, and build in a reserve for when the refrigerator dies, the car needs repairs, and so on. </a:t>
            </a:r>
          </a:p>
          <a:p>
            <a:pPr>
              <a:buFontTx/>
              <a:buChar char="•"/>
            </a:pPr>
            <a:r>
              <a:rPr lang="en-US" sz="1200" dirty="0">
                <a:latin typeface="Arial" charset="0"/>
              </a:rPr>
              <a:t> If miscellaneous expenses are more than 10% of your income, you may need to do a better job of tracking expenses.</a:t>
            </a:r>
          </a:p>
          <a:p>
            <a:pPr>
              <a:buFontTx/>
              <a:buChar char="•"/>
            </a:pPr>
            <a:r>
              <a:rPr lang="en-US" sz="1200" dirty="0">
                <a:latin typeface="Arial" charset="0"/>
              </a:rPr>
              <a:t> If you don’t use all the money allocated in miscellaneous, use the excess to pay off debt and to build savings.</a:t>
            </a:r>
          </a:p>
        </p:txBody>
      </p:sp>
      <p:sp>
        <p:nvSpPr>
          <p:cNvPr id="4" name="Slide Number Placeholder 3"/>
          <p:cNvSpPr>
            <a:spLocks noGrp="1"/>
          </p:cNvSpPr>
          <p:nvPr>
            <p:ph type="sldNum" sz="quarter" idx="10"/>
          </p:nvPr>
        </p:nvSpPr>
        <p:spPr/>
        <p:txBody>
          <a:bodyPr/>
          <a:lstStyle/>
          <a:p>
            <a:fld id="{596541B4-C7E2-1F43-81B1-611DCEEB61FF}" type="slidenum">
              <a:rPr lang="en-US" smtClean="0"/>
              <a:pPr/>
              <a:t>14</a:t>
            </a:fld>
            <a:endParaRPr lang="en-US"/>
          </a:p>
        </p:txBody>
      </p:sp>
    </p:spTree>
    <p:extLst>
      <p:ext uri="{BB962C8B-B14F-4D97-AF65-F5344CB8AC3E}">
        <p14:creationId xmlns:p14="http://schemas.microsoft.com/office/powerpoint/2010/main" val="81197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rPr>
              <a:t>TELL AUDIENCE:</a:t>
            </a:r>
          </a:p>
          <a:p>
            <a:r>
              <a:rPr lang="en-US" sz="1200" u="sng" dirty="0">
                <a:latin typeface="Arial" charset="0"/>
              </a:rPr>
              <a:t>Online</a:t>
            </a:r>
            <a:r>
              <a:rPr lang="en-US" sz="1200" i="1" dirty="0">
                <a:latin typeface="Arial" charset="0"/>
              </a:rPr>
              <a:t>—</a:t>
            </a:r>
            <a:r>
              <a:rPr lang="en-US" sz="1200" dirty="0">
                <a:latin typeface="Arial" charset="0"/>
              </a:rPr>
              <a:t>Note: If your credit union has an online banking program or app, mention these now and talk about how easy it is to track expenses using the program.</a:t>
            </a:r>
          </a:p>
          <a:p>
            <a:r>
              <a:rPr lang="en-US" sz="1200" i="1" dirty="0">
                <a:latin typeface="Arial" charset="0"/>
              </a:rPr>
              <a:t>(Can make mention of other programs such as Quicken, Microsoft Money, or QuickBooks)</a:t>
            </a:r>
          </a:p>
          <a:p>
            <a:r>
              <a:rPr lang="en-US" sz="1200" dirty="0">
                <a:latin typeface="Arial" charset="0"/>
              </a:rPr>
              <a:t>  --Caution: You </a:t>
            </a:r>
            <a:r>
              <a:rPr lang="en-US" sz="1200" i="1" dirty="0">
                <a:latin typeface="Arial" charset="0"/>
              </a:rPr>
              <a:t>must</a:t>
            </a:r>
            <a:r>
              <a:rPr lang="en-US" sz="1200" dirty="0">
                <a:latin typeface="Arial" charset="0"/>
              </a:rPr>
              <a:t> have discipline and enter data regularly. </a:t>
            </a:r>
          </a:p>
          <a:p>
            <a:endParaRPr lang="en-US" sz="1200" dirty="0">
              <a:latin typeface="Arial" charset="0"/>
            </a:endParaRPr>
          </a:p>
          <a:p>
            <a:r>
              <a:rPr lang="en-US" sz="1200" u="sng" dirty="0">
                <a:latin typeface="Arial" charset="0"/>
              </a:rPr>
              <a:t>Receipt method</a:t>
            </a:r>
            <a:r>
              <a:rPr lang="en-US" sz="1200" i="1" dirty="0">
                <a:latin typeface="Arial" charset="0"/>
              </a:rPr>
              <a:t>—</a:t>
            </a:r>
          </a:p>
          <a:p>
            <a:r>
              <a:rPr lang="en-US" sz="1200" dirty="0">
                <a:latin typeface="Arial" charset="0"/>
              </a:rPr>
              <a:t>  --If you don’t get a receipt, make one!</a:t>
            </a:r>
          </a:p>
          <a:p>
            <a:r>
              <a:rPr lang="en-US" sz="1200" dirty="0">
                <a:latin typeface="Arial" charset="0"/>
              </a:rPr>
              <a:t>  --If you lose receipts, tape an envelope to the refrigerator.</a:t>
            </a:r>
          </a:p>
          <a:p>
            <a:r>
              <a:rPr lang="en-US" sz="1200" dirty="0">
                <a:latin typeface="Arial" charset="0"/>
              </a:rPr>
              <a:t>  --Keep receipts for three months (ideally). Group them by </a:t>
            </a:r>
            <a:br>
              <a:rPr lang="en-US" sz="1200" dirty="0">
                <a:latin typeface="Arial" charset="0"/>
              </a:rPr>
            </a:br>
            <a:r>
              <a:rPr lang="en-US" sz="1200" dirty="0">
                <a:latin typeface="Arial" charset="0"/>
              </a:rPr>
              <a:t>     category, add each category, divide by three, and that’s </a:t>
            </a:r>
            <a:br>
              <a:rPr lang="en-US" sz="1200" dirty="0">
                <a:latin typeface="Arial" charset="0"/>
              </a:rPr>
            </a:br>
            <a:r>
              <a:rPr lang="en-US" sz="1200" dirty="0">
                <a:latin typeface="Arial" charset="0"/>
              </a:rPr>
              <a:t>     your average monthly expenditure on that category</a:t>
            </a:r>
          </a:p>
          <a:p>
            <a:br>
              <a:rPr lang="en-US" sz="1200" dirty="0">
                <a:latin typeface="Arial" charset="0"/>
              </a:rPr>
            </a:br>
            <a:r>
              <a:rPr lang="en-US" sz="1200" u="sng" dirty="0">
                <a:latin typeface="Arial" charset="0"/>
              </a:rPr>
              <a:t>Envelope method</a:t>
            </a:r>
            <a:r>
              <a:rPr lang="en-US" sz="1200" i="1" dirty="0">
                <a:latin typeface="Arial" charset="0"/>
              </a:rPr>
              <a:t>—Use one of two ways:</a:t>
            </a:r>
          </a:p>
          <a:p>
            <a:r>
              <a:rPr lang="en-US" sz="1200" dirty="0">
                <a:latin typeface="Arial" charset="0"/>
              </a:rPr>
              <a:t>  (1) Write categories on envelopes and place receipts in them.</a:t>
            </a:r>
          </a:p>
          <a:p>
            <a:r>
              <a:rPr lang="en-US" sz="1200" dirty="0">
                <a:latin typeface="Arial" charset="0"/>
              </a:rPr>
              <a:t>  (2) Allocate cash into each envelope (not as safe).</a:t>
            </a:r>
          </a:p>
          <a:p>
            <a:endParaRPr lang="en-US" sz="1200" dirty="0">
              <a:latin typeface="Arial" charset="0"/>
            </a:endParaRPr>
          </a:p>
          <a:p>
            <a:r>
              <a:rPr lang="en-US" sz="1200" u="sng" dirty="0">
                <a:latin typeface="Arial" charset="0"/>
              </a:rPr>
              <a:t>Checkbook &amp; account book are self-explanatory</a:t>
            </a:r>
            <a:endParaRPr lang="en-US" sz="1200" i="1" dirty="0">
              <a:latin typeface="Arial" charset="0"/>
            </a:endParaRP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16</a:t>
            </a:fld>
            <a:endParaRPr lang="en-US"/>
          </a:p>
        </p:txBody>
      </p:sp>
    </p:spTree>
    <p:extLst>
      <p:ext uri="{BB962C8B-B14F-4D97-AF65-F5344CB8AC3E}">
        <p14:creationId xmlns:p14="http://schemas.microsoft.com/office/powerpoint/2010/main" val="125203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dirty="0">
                <a:latin typeface="Arial" charset="0"/>
              </a:rPr>
              <a:t> Once you start tracking, you’ll figure out where your money is really going. Then you can identify your spending leaks.</a:t>
            </a:r>
          </a:p>
          <a:p>
            <a:endParaRPr lang="en-US" sz="1200" dirty="0">
              <a:latin typeface="Arial" charset="0"/>
            </a:endParaRPr>
          </a:p>
          <a:p>
            <a:r>
              <a:rPr lang="en-US" sz="1200" b="1" dirty="0">
                <a:latin typeface="Arial" charset="0"/>
              </a:rPr>
              <a:t>TELL AUDIENCE:</a:t>
            </a:r>
          </a:p>
          <a:p>
            <a:pPr>
              <a:buFontTx/>
              <a:buChar char="•"/>
            </a:pPr>
            <a:r>
              <a:rPr lang="en-US" sz="1200" dirty="0">
                <a:latin typeface="Arial" charset="0"/>
              </a:rPr>
              <a:t> Tell participants to calculate what they spend on small purchases.</a:t>
            </a:r>
          </a:p>
          <a:p>
            <a:pPr>
              <a:buFontTx/>
              <a:buChar char="•"/>
            </a:pPr>
            <a:r>
              <a:rPr lang="en-US" sz="1200" dirty="0">
                <a:latin typeface="Arial" charset="0"/>
              </a:rPr>
              <a:t> Calculate the cost of cigarettes, soda, fast food, coffee, downloading apps and media and so on, depending on where your money goes.</a:t>
            </a:r>
          </a:p>
          <a:p>
            <a:pPr>
              <a:buFontTx/>
              <a:buChar char="•"/>
            </a:pPr>
            <a:r>
              <a:rPr lang="en-US" sz="1200" dirty="0">
                <a:latin typeface="Arial" charset="0"/>
              </a:rPr>
              <a:t> Do a similar activity at home with family members, including children.</a:t>
            </a:r>
          </a:p>
          <a:p>
            <a:pPr>
              <a:buFontTx/>
              <a:buChar char="•"/>
            </a:pPr>
            <a:r>
              <a:rPr lang="en-US" sz="1200" dirty="0">
                <a:latin typeface="Arial" charset="0"/>
              </a:rPr>
              <a:t> This activity will help identify “spending leaks” that may help you balance your budget.</a:t>
            </a: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17</a:t>
            </a:fld>
            <a:endParaRPr lang="en-US"/>
          </a:p>
        </p:txBody>
      </p:sp>
    </p:spTree>
    <p:extLst>
      <p:ext uri="{BB962C8B-B14F-4D97-AF65-F5344CB8AC3E}">
        <p14:creationId xmlns:p14="http://schemas.microsoft.com/office/powerpoint/2010/main" val="20764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b="1" dirty="0">
                <a:latin typeface="Arial" charset="0"/>
              </a:rPr>
              <a:t> </a:t>
            </a:r>
            <a:r>
              <a:rPr lang="en-US" sz="1200" dirty="0">
                <a:latin typeface="Arial" charset="0"/>
              </a:rPr>
              <a:t>The third step in developing an effective spending plan is to balance your income (what comes in), with your expenses (what goes out). These </a:t>
            </a:r>
            <a:r>
              <a:rPr lang="en-US" sz="1200" i="1" dirty="0">
                <a:latin typeface="Arial" charset="0"/>
              </a:rPr>
              <a:t>should</a:t>
            </a:r>
            <a:r>
              <a:rPr lang="en-US" sz="1200" dirty="0">
                <a:latin typeface="Arial" charset="0"/>
              </a:rPr>
              <a:t> be equal.</a:t>
            </a:r>
          </a:p>
          <a:p>
            <a:pPr>
              <a:buFontTx/>
              <a:buChar char="•"/>
            </a:pPr>
            <a:r>
              <a:rPr lang="en-US" sz="1200" dirty="0">
                <a:latin typeface="Arial" charset="0"/>
              </a:rPr>
              <a:t> Ask yourself: </a:t>
            </a:r>
            <a:r>
              <a:rPr lang="en-US" sz="1200" i="1" dirty="0">
                <a:latin typeface="Arial" charset="0"/>
              </a:rPr>
              <a:t>How does your cash flow? </a:t>
            </a:r>
            <a:r>
              <a:rPr lang="en-US" sz="1200" dirty="0">
                <a:latin typeface="Arial" charset="0"/>
              </a:rPr>
              <a:t>Your goal is to match income with expenses. If your income is more than your expenses, save more! If your expenses are more than your income, then you need to make changes, by either reducing expenses, or increasing income. </a:t>
            </a:r>
            <a:r>
              <a:rPr lang="en-US" sz="1200" i="1" dirty="0">
                <a:latin typeface="Arial" charset="0"/>
              </a:rPr>
              <a:t>(Ask audience for examples.)</a:t>
            </a:r>
          </a:p>
          <a:p>
            <a:pPr>
              <a:buFontTx/>
              <a:buChar char="•"/>
            </a:pPr>
            <a:r>
              <a:rPr lang="en-US" sz="1200" dirty="0">
                <a:latin typeface="Arial" charset="0"/>
              </a:rPr>
              <a:t> Once you start tracking where your money goes, you’ll get a sense of whether you’re “on track” and spending less than you earn.</a:t>
            </a:r>
          </a:p>
          <a:p>
            <a:pPr>
              <a:buFontTx/>
              <a:buChar char="•"/>
            </a:pPr>
            <a:r>
              <a:rPr lang="en-US" sz="1200" dirty="0">
                <a:latin typeface="Arial" charset="0"/>
              </a:rPr>
              <a:t> Matching income with expenses is the step that many people don’t make time for, but it’s important to do if you wish to make the most of your resources and achieve your goals.</a:t>
            </a:r>
          </a:p>
          <a:p>
            <a:pPr>
              <a:buFontTx/>
              <a:buChar char="•"/>
            </a:pPr>
            <a:r>
              <a:rPr lang="en-US" sz="1200" dirty="0">
                <a:latin typeface="Arial" charset="0"/>
              </a:rPr>
              <a:t> Based on this analysis, make adjustments as necessary to your spending and savings habits.</a:t>
            </a:r>
          </a:p>
          <a:p>
            <a:pPr>
              <a:buFontTx/>
              <a:buChar char="•"/>
            </a:pPr>
            <a:r>
              <a:rPr lang="en-US" sz="1200" dirty="0">
                <a:latin typeface="Arial" charset="0"/>
              </a:rPr>
              <a:t> Remember: Savings is an expense category. As you get expenses under control, and as income increases, put more money into some form of savings account. Note that some savings accounts earn more interest than others, depending on how much you have in the account, and how long you leave it there. For more information, talk to the people at your credit union about the kind of savings accounts that are right for you.</a:t>
            </a:r>
          </a:p>
          <a:p>
            <a:pPr>
              <a:buFontTx/>
              <a:buChar char="•"/>
            </a:pPr>
            <a:endParaRPr lang="en-US" sz="1200" dirty="0">
              <a:latin typeface="Arial" charset="0"/>
            </a:endParaRPr>
          </a:p>
          <a:p>
            <a:endParaRPr lang="en-US" sz="1200" dirty="0">
              <a:latin typeface="Arial"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18</a:t>
            </a:fld>
            <a:endParaRPr lang="en-US"/>
          </a:p>
        </p:txBody>
      </p:sp>
    </p:spTree>
    <p:extLst>
      <p:ext uri="{BB962C8B-B14F-4D97-AF65-F5344CB8AC3E}">
        <p14:creationId xmlns:p14="http://schemas.microsoft.com/office/powerpoint/2010/main" val="34364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latin typeface="+mn-lt"/>
                <a:ea typeface="+mn-ea"/>
                <a:cs typeface="+mn-cs"/>
              </a:rPr>
              <a:t>TELL AUDIENCE:</a:t>
            </a:r>
          </a:p>
          <a:p>
            <a:r>
              <a:rPr lang="en-US" sz="1200" b="0" kern="1200" dirty="0">
                <a:solidFill>
                  <a:schemeClr val="tx1"/>
                </a:solidFill>
                <a:latin typeface="+mn-lt"/>
                <a:ea typeface="+mn-ea"/>
                <a:cs typeface="+mn-cs"/>
              </a:rPr>
              <a:t>• Step 4 is to review and communicate your spending plan.</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REVIEW ITEMS ON SLIDE</a:t>
            </a:r>
          </a:p>
          <a:p>
            <a:r>
              <a:rPr lang="en-US" sz="1200" b="0" kern="1200" dirty="0">
                <a:solidFill>
                  <a:schemeClr val="tx1"/>
                </a:solidFill>
                <a:latin typeface="+mn-lt"/>
                <a:ea typeface="+mn-ea"/>
                <a:cs typeface="+mn-cs"/>
              </a:rPr>
              <a:t>• Remember that we’ve already talked about tracking methods (computer program/app, receipt method, envelope method, checkbook ledger).</a:t>
            </a:r>
          </a:p>
          <a:p>
            <a:r>
              <a:rPr lang="en-US" sz="1200" b="0" kern="1200" dirty="0">
                <a:solidFill>
                  <a:schemeClr val="tx1"/>
                </a:solidFill>
                <a:latin typeface="+mn-lt"/>
                <a:ea typeface="+mn-ea"/>
                <a:cs typeface="+mn-cs"/>
              </a:rPr>
              <a:t>• After you find spending leaks, analyze your plan to see if your plan fits with your goals.</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ASK AUDIENCE:</a:t>
            </a:r>
          </a:p>
          <a:p>
            <a:r>
              <a:rPr lang="en-US" sz="1200" b="0" kern="1200" dirty="0">
                <a:solidFill>
                  <a:schemeClr val="tx1"/>
                </a:solidFill>
                <a:latin typeface="+mn-lt"/>
                <a:ea typeface="+mn-ea"/>
                <a:cs typeface="+mn-cs"/>
              </a:rPr>
              <a:t>• What are some examples of changes you can make if expenses exceed income? </a:t>
            </a:r>
          </a:p>
          <a:p>
            <a:r>
              <a:rPr lang="en-US" sz="1200" b="0" kern="1200" dirty="0">
                <a:solidFill>
                  <a:schemeClr val="tx1"/>
                </a:solidFill>
                <a:latin typeface="+mn-lt"/>
                <a:ea typeface="+mn-ea"/>
                <a:cs typeface="+mn-cs"/>
              </a:rPr>
              <a:t>Possible answers:</a:t>
            </a:r>
          </a:p>
          <a:p>
            <a:r>
              <a:rPr lang="en-US" sz="1200" b="0" kern="1200" dirty="0">
                <a:solidFill>
                  <a:schemeClr val="tx1"/>
                </a:solidFill>
                <a:latin typeface="+mn-lt"/>
                <a:ea typeface="+mn-ea"/>
                <a:cs typeface="+mn-cs"/>
              </a:rPr>
              <a:t>-- Eat less fast food                       </a:t>
            </a:r>
          </a:p>
          <a:p>
            <a:r>
              <a:rPr lang="en-US" sz="1200" b="0" kern="1200" dirty="0">
                <a:solidFill>
                  <a:schemeClr val="tx1"/>
                </a:solidFill>
                <a:latin typeface="+mn-lt"/>
                <a:ea typeface="+mn-ea"/>
                <a:cs typeface="+mn-cs"/>
              </a:rPr>
              <a:t>-- Drink fewer sodas and lattes</a:t>
            </a:r>
          </a:p>
          <a:p>
            <a:r>
              <a:rPr lang="en-US" sz="1200" b="0" kern="1200" dirty="0">
                <a:solidFill>
                  <a:schemeClr val="tx1"/>
                </a:solidFill>
                <a:latin typeface="+mn-lt"/>
                <a:ea typeface="+mn-ea"/>
                <a:cs typeface="+mn-cs"/>
              </a:rPr>
              <a:t>-- Get a part-time job                       </a:t>
            </a:r>
          </a:p>
          <a:p>
            <a:r>
              <a:rPr lang="en-US" sz="1200" b="0" kern="1200" dirty="0">
                <a:solidFill>
                  <a:schemeClr val="tx1"/>
                </a:solidFill>
                <a:latin typeface="+mn-lt"/>
                <a:ea typeface="+mn-ea"/>
                <a:cs typeface="+mn-cs"/>
              </a:rPr>
              <a:t>-- Swap babysitting services</a:t>
            </a:r>
          </a:p>
          <a:p>
            <a:r>
              <a:rPr lang="en-US" sz="1200" b="0" kern="1200" dirty="0">
                <a:solidFill>
                  <a:schemeClr val="tx1"/>
                </a:solidFill>
                <a:latin typeface="+mn-lt"/>
                <a:ea typeface="+mn-ea"/>
                <a:cs typeface="+mn-cs"/>
              </a:rPr>
              <a:t>-- Delay some purchases                             </a:t>
            </a:r>
          </a:p>
          <a:p>
            <a:r>
              <a:rPr lang="en-US" sz="1200" b="0" kern="1200" dirty="0">
                <a:solidFill>
                  <a:schemeClr val="tx1"/>
                </a:solidFill>
                <a:latin typeface="+mn-lt"/>
                <a:ea typeface="+mn-ea"/>
                <a:cs typeface="+mn-cs"/>
              </a:rPr>
              <a:t>-- Borrow books from library or read free Kindle books</a:t>
            </a:r>
          </a:p>
          <a:p>
            <a:r>
              <a:rPr lang="en-US" sz="1200" b="0" kern="1200" dirty="0">
                <a:solidFill>
                  <a:schemeClr val="tx1"/>
                </a:solidFill>
                <a:latin typeface="+mn-lt"/>
                <a:ea typeface="+mn-ea"/>
                <a:cs typeface="+mn-cs"/>
              </a:rPr>
              <a:t>-- Raise insurance deductibles   </a:t>
            </a:r>
          </a:p>
          <a:p>
            <a:r>
              <a:rPr lang="en-US" sz="1200" b="0" kern="1200" dirty="0">
                <a:solidFill>
                  <a:schemeClr val="tx1"/>
                </a:solidFill>
                <a:latin typeface="+mn-lt"/>
                <a:ea typeface="+mn-ea"/>
                <a:cs typeface="+mn-cs"/>
              </a:rPr>
              <a:t>-- Borrow videos from library or use apps to watch free shows</a:t>
            </a:r>
          </a:p>
          <a:p>
            <a:r>
              <a:rPr lang="en-US" sz="1200" b="0" kern="1200" dirty="0">
                <a:solidFill>
                  <a:schemeClr val="tx1"/>
                </a:solidFill>
                <a:latin typeface="+mn-lt"/>
                <a:ea typeface="+mn-ea"/>
                <a:cs typeface="+mn-cs"/>
              </a:rPr>
              <a:t>-- Hold a garage sale                      </a:t>
            </a:r>
          </a:p>
          <a:p>
            <a:r>
              <a:rPr lang="en-US" sz="1200" b="0" kern="1200" dirty="0">
                <a:solidFill>
                  <a:schemeClr val="tx1"/>
                </a:solidFill>
                <a:latin typeface="+mn-lt"/>
                <a:ea typeface="+mn-ea"/>
                <a:cs typeface="+mn-cs"/>
              </a:rPr>
              <a:t>-- Brown</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bag it </a:t>
            </a:r>
          </a:p>
          <a:p>
            <a:r>
              <a:rPr lang="en-US" sz="1200" b="0" kern="1200" dirty="0">
                <a:solidFill>
                  <a:schemeClr val="tx1"/>
                </a:solidFill>
                <a:latin typeface="+mn-lt"/>
                <a:ea typeface="+mn-ea"/>
                <a:cs typeface="+mn-cs"/>
              </a:rPr>
              <a:t>-- Shop used</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clothing stores     </a:t>
            </a:r>
            <a:endParaRPr lang="en-US" b="0"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19</a:t>
            </a:fld>
            <a:endParaRPr lang="en-US"/>
          </a:p>
        </p:txBody>
      </p:sp>
    </p:spTree>
    <p:extLst>
      <p:ext uri="{BB962C8B-B14F-4D97-AF65-F5344CB8AC3E}">
        <p14:creationId xmlns:p14="http://schemas.microsoft.com/office/powerpoint/2010/main" val="173650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b="1" dirty="0">
                <a:latin typeface="Arial" charset="0"/>
              </a:rPr>
              <a:t> </a:t>
            </a:r>
            <a:r>
              <a:rPr lang="en-US" sz="1200" dirty="0">
                <a:latin typeface="Arial" charset="0"/>
              </a:rPr>
              <a:t>As you review your spending plan, remember that there are many different situations—things we can plan for and things we cannot—that have the potential to affect our budget.</a:t>
            </a:r>
          </a:p>
          <a:p>
            <a:pPr>
              <a:buFontTx/>
              <a:buChar char="•"/>
            </a:pPr>
            <a:r>
              <a:rPr lang="en-US" sz="1200" dirty="0">
                <a:latin typeface="Arial" charset="0"/>
              </a:rPr>
              <a:t> Let’s brainstorm some of the more costly situations that can “throw a wrench” in our plan.</a:t>
            </a:r>
            <a:br>
              <a:rPr lang="en-US" sz="1200" dirty="0">
                <a:latin typeface="Arial" charset="0"/>
              </a:rPr>
            </a:br>
            <a:br>
              <a:rPr lang="en-US" sz="1200" dirty="0">
                <a:latin typeface="Arial" charset="0"/>
              </a:rPr>
            </a:br>
            <a:r>
              <a:rPr lang="en-US" sz="1200" b="1" dirty="0">
                <a:latin typeface="Arial" charset="0"/>
              </a:rPr>
              <a:t>Possible answers:</a:t>
            </a:r>
            <a:br>
              <a:rPr lang="en-US" sz="1200" b="1" dirty="0">
                <a:latin typeface="Arial" charset="0"/>
              </a:rPr>
            </a:br>
            <a:r>
              <a:rPr lang="en-US" sz="1200" dirty="0">
                <a:latin typeface="Arial" charset="0"/>
              </a:rPr>
              <a:t> - Medical emergencies</a:t>
            </a:r>
            <a:br>
              <a:rPr lang="en-US" sz="1200" dirty="0">
                <a:latin typeface="Arial" charset="0"/>
              </a:rPr>
            </a:br>
            <a:r>
              <a:rPr lang="en-US" sz="1200" dirty="0">
                <a:latin typeface="Arial" charset="0"/>
              </a:rPr>
              <a:t> - Holidays</a:t>
            </a:r>
            <a:br>
              <a:rPr lang="en-US" sz="1200" dirty="0">
                <a:latin typeface="Arial" charset="0"/>
              </a:rPr>
            </a:br>
            <a:r>
              <a:rPr lang="en-US" sz="1200" dirty="0">
                <a:latin typeface="Arial" charset="0"/>
              </a:rPr>
              <a:t> - Vacations</a:t>
            </a:r>
            <a:br>
              <a:rPr lang="en-US" sz="1200" dirty="0">
                <a:latin typeface="Arial" charset="0"/>
              </a:rPr>
            </a:br>
            <a:r>
              <a:rPr lang="en-US" sz="1200" dirty="0">
                <a:latin typeface="Arial" charset="0"/>
              </a:rPr>
              <a:t> - Repair bills</a:t>
            </a:r>
            <a:br>
              <a:rPr lang="en-US" sz="1200" dirty="0">
                <a:latin typeface="Arial" charset="0"/>
              </a:rPr>
            </a:br>
            <a:r>
              <a:rPr lang="en-US" sz="1200" dirty="0">
                <a:latin typeface="Arial" charset="0"/>
              </a:rPr>
              <a:t> - Auto accidents</a:t>
            </a:r>
            <a:br>
              <a:rPr lang="en-US" sz="1200" dirty="0">
                <a:latin typeface="Arial" charset="0"/>
              </a:rPr>
            </a:br>
            <a:r>
              <a:rPr lang="en-US" sz="1200" dirty="0">
                <a:latin typeface="Arial" charset="0"/>
              </a:rPr>
              <a:t> - Lack of emergency fund</a:t>
            </a:r>
          </a:p>
          <a:p>
            <a:endParaRPr lang="en-US" sz="1200" b="1" dirty="0">
              <a:latin typeface="Arial" charset="0"/>
            </a:endParaRPr>
          </a:p>
          <a:p>
            <a:endParaRPr lang="en-US" sz="1200" b="1" dirty="0">
              <a:latin typeface="Arial" charset="0"/>
            </a:endParaRPr>
          </a:p>
          <a:p>
            <a:endParaRPr lang="en-US" sz="1200" b="1" dirty="0">
              <a:latin typeface="Arial" charset="0"/>
            </a:endParaRP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20</a:t>
            </a:fld>
            <a:endParaRPr lang="en-US"/>
          </a:p>
        </p:txBody>
      </p:sp>
    </p:spTree>
    <p:extLst>
      <p:ext uri="{BB962C8B-B14F-4D97-AF65-F5344CB8AC3E}">
        <p14:creationId xmlns:p14="http://schemas.microsoft.com/office/powerpoint/2010/main" val="106461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endParaRPr lang="en-US" sz="900" b="1" dirty="0">
              <a:latin typeface="Arial" charset="0"/>
            </a:endParaRPr>
          </a:p>
          <a:p>
            <a:pPr>
              <a:buFontTx/>
              <a:buChar char="•"/>
            </a:pPr>
            <a:r>
              <a:rPr lang="en-US" sz="1200" dirty="0">
                <a:latin typeface="Arial" charset="0"/>
              </a:rPr>
              <a:t> On a smaller</a:t>
            </a:r>
            <a:r>
              <a:rPr lang="en-US" sz="1200" b="1" dirty="0">
                <a:latin typeface="Arial" charset="0"/>
              </a:rPr>
              <a:t> </a:t>
            </a:r>
            <a:r>
              <a:rPr lang="en-US" sz="1200" dirty="0">
                <a:latin typeface="Arial" charset="0"/>
              </a:rPr>
              <a:t>scale, here are day-to-day pitfalls that could drain your budget dry.</a:t>
            </a:r>
            <a:endParaRPr lang="en-US" sz="1200" b="1" dirty="0">
              <a:latin typeface="Arial" charset="0"/>
            </a:endParaRPr>
          </a:p>
          <a:p>
            <a:endParaRPr lang="en-US" sz="1200" b="1" dirty="0">
              <a:latin typeface="Arial" charset="0"/>
            </a:endParaRPr>
          </a:p>
          <a:p>
            <a:r>
              <a:rPr lang="en-US" sz="1200" b="1" i="1" dirty="0">
                <a:latin typeface="Arial" charset="0"/>
              </a:rPr>
              <a:t>NOTE TO INSTRUCTOR: </a:t>
            </a:r>
            <a:r>
              <a:rPr lang="en-US" i="1" dirty="0">
                <a:latin typeface="Arial" charset="0"/>
              </a:rPr>
              <a:t>Read a few of the items on the slide to generate discussion.</a:t>
            </a:r>
          </a:p>
          <a:p>
            <a:endParaRPr lang="en-US" i="1" dirty="0">
              <a:latin typeface="Arial" charset="0"/>
            </a:endParaRPr>
          </a:p>
          <a:p>
            <a:r>
              <a:rPr lang="en-US" sz="1200" b="1" dirty="0">
                <a:latin typeface="Arial" charset="0"/>
              </a:rPr>
              <a:t>ASK AUDIENCE:</a:t>
            </a:r>
          </a:p>
          <a:p>
            <a:pPr>
              <a:buFontTx/>
              <a:buChar char="•"/>
            </a:pPr>
            <a:r>
              <a:rPr lang="en-US" sz="1200" dirty="0">
                <a:latin typeface="Arial" charset="0"/>
              </a:rPr>
              <a:t> What are other examples that affect </a:t>
            </a:r>
            <a:r>
              <a:rPr lang="en-US" sz="1200" u="sng" dirty="0">
                <a:latin typeface="Arial" charset="0"/>
              </a:rPr>
              <a:t>your</a:t>
            </a:r>
            <a:r>
              <a:rPr lang="en-US" sz="1200" dirty="0">
                <a:latin typeface="Arial" charset="0"/>
              </a:rPr>
              <a:t> budget?</a:t>
            </a:r>
          </a:p>
          <a:p>
            <a:endParaRPr lang="en-US" sz="1200" dirty="0">
              <a:latin typeface="Arial" charset="0"/>
            </a:endParaRPr>
          </a:p>
          <a:p>
            <a:endParaRPr lang="en-US" sz="1200" dirty="0">
              <a:latin typeface="Arial" charset="0"/>
            </a:endParaRPr>
          </a:p>
          <a:p>
            <a:endParaRPr lang="en-US" sz="1200" dirty="0">
              <a:latin typeface="Arial" charset="0"/>
            </a:endParaRP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21</a:t>
            </a:fld>
            <a:endParaRPr lang="en-US"/>
          </a:p>
        </p:txBody>
      </p:sp>
    </p:spTree>
    <p:extLst>
      <p:ext uri="{BB962C8B-B14F-4D97-AF65-F5344CB8AC3E}">
        <p14:creationId xmlns:p14="http://schemas.microsoft.com/office/powerpoint/2010/main" val="23155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a:latin typeface="Arial" charset="0"/>
              </a:rPr>
              <a:t>TELL AUDIENCE:</a:t>
            </a:r>
          </a:p>
          <a:p>
            <a:pPr marL="228600" indent="-228600">
              <a:buFontTx/>
              <a:buChar char="•"/>
            </a:pPr>
            <a:r>
              <a:rPr lang="en-US" sz="1200" dirty="0">
                <a:latin typeface="Arial" charset="0"/>
              </a:rPr>
              <a:t>In addition to the items on the slide, here are some hints to help you save money.</a:t>
            </a:r>
          </a:p>
          <a:p>
            <a:pPr marL="228600" indent="-228600">
              <a:buFontTx/>
              <a:buChar char="•"/>
            </a:pPr>
            <a:endParaRPr lang="en-US" sz="1200" dirty="0">
              <a:latin typeface="Arial" charset="0"/>
            </a:endParaRPr>
          </a:p>
          <a:p>
            <a:pPr marL="228600" indent="-228600"/>
            <a:r>
              <a:rPr lang="en-US" sz="1200" b="1" dirty="0">
                <a:latin typeface="Arial" charset="0"/>
              </a:rPr>
              <a:t>HINTS:</a:t>
            </a:r>
          </a:p>
          <a:p>
            <a:pPr marL="228600" indent="-228600">
              <a:buFontTx/>
              <a:buAutoNum type="arabicPeriod"/>
            </a:pPr>
            <a:r>
              <a:rPr lang="en-US" sz="1200" dirty="0">
                <a:latin typeface="Arial" charset="0"/>
              </a:rPr>
              <a:t>Pay off debt with the highest interest rate first, while making minimum payments on all others.</a:t>
            </a:r>
          </a:p>
          <a:p>
            <a:pPr marL="228600" indent="-228600">
              <a:buFontTx/>
              <a:buAutoNum type="arabicPeriod"/>
            </a:pPr>
            <a:r>
              <a:rPr lang="en-US" sz="1200" dirty="0">
                <a:latin typeface="Arial" charset="0"/>
              </a:rPr>
              <a:t>Consider consolidating your debts. Only include debts with interest rates higher than the consolidation loan interest rate in your consolidation. </a:t>
            </a:r>
          </a:p>
          <a:p>
            <a:pPr marL="228600" indent="-228600">
              <a:buFontTx/>
              <a:buAutoNum type="arabicPeriod"/>
            </a:pPr>
            <a:r>
              <a:rPr lang="en-US" sz="1200" dirty="0">
                <a:latin typeface="Arial" charset="0"/>
              </a:rPr>
              <a:t>Ask your credit union to “run the numbers” to determine whether refinancing—a mortgage or even an auto loan—makes sense for you.</a:t>
            </a:r>
          </a:p>
          <a:p>
            <a:pPr marL="228600" indent="-228600">
              <a:buFontTx/>
              <a:buAutoNum type="arabicPeriod"/>
            </a:pPr>
            <a:r>
              <a:rPr lang="en-US" sz="1200" dirty="0">
                <a:latin typeface="Arial" charset="0"/>
              </a:rPr>
              <a:t>Bundle your insurance coverage with one company to take advantage of discounts. Call three insurance companies for quotes; make sure you compare apples with apples when comparing coverage.</a:t>
            </a:r>
          </a:p>
          <a:p>
            <a:pPr marL="228600" indent="-228600">
              <a:buFontTx/>
              <a:buAutoNum type="arabicPeriod"/>
            </a:pPr>
            <a:r>
              <a:rPr lang="en-US" sz="1200" dirty="0">
                <a:latin typeface="Arial" charset="0"/>
              </a:rPr>
              <a:t>Shop for a credit card like you shop for anything else. Consider the annual fee, interest rate, grace period, cost of late fees and over-the-limit fees, and penalties such as whether the interest rate increases if you pay a bill late.</a:t>
            </a:r>
          </a:p>
          <a:p>
            <a:pPr marL="228600" indent="-228600">
              <a:buFontTx/>
              <a:buAutoNum type="arabicPeriod"/>
            </a:pPr>
            <a:r>
              <a:rPr lang="en-US" sz="1200" dirty="0">
                <a:latin typeface="Arial" charset="0"/>
              </a:rPr>
              <a:t>Use credit card wisely. ASK AUDIENCE: What does that mean?</a:t>
            </a:r>
            <a:br>
              <a:rPr lang="en-US" sz="1200" dirty="0">
                <a:latin typeface="Arial" charset="0"/>
              </a:rPr>
            </a:br>
            <a:r>
              <a:rPr lang="en-US" sz="1200" i="1" dirty="0">
                <a:latin typeface="Arial" charset="0"/>
              </a:rPr>
              <a:t>Possible answers: </a:t>
            </a:r>
            <a:r>
              <a:rPr lang="en-US" sz="1200" dirty="0">
                <a:latin typeface="Arial" charset="0"/>
              </a:rPr>
              <a:t>Only charge what you can afford to pay in full;  eliminate late payments fees and pay all bills on time; understand the terms and conditions of each card.</a:t>
            </a:r>
          </a:p>
        </p:txBody>
      </p:sp>
      <p:sp>
        <p:nvSpPr>
          <p:cNvPr id="4" name="Slide Number Placeholder 3"/>
          <p:cNvSpPr>
            <a:spLocks noGrp="1"/>
          </p:cNvSpPr>
          <p:nvPr>
            <p:ph type="sldNum" sz="quarter" idx="10"/>
          </p:nvPr>
        </p:nvSpPr>
        <p:spPr/>
        <p:txBody>
          <a:bodyPr/>
          <a:lstStyle/>
          <a:p>
            <a:fld id="{596541B4-C7E2-1F43-81B1-611DCEEB61FF}" type="slidenum">
              <a:rPr lang="en-US" smtClean="0"/>
              <a:pPr/>
              <a:t>22</a:t>
            </a:fld>
            <a:endParaRPr lang="en-US"/>
          </a:p>
        </p:txBody>
      </p:sp>
    </p:spTree>
    <p:extLst>
      <p:ext uri="{BB962C8B-B14F-4D97-AF65-F5344CB8AC3E}">
        <p14:creationId xmlns:p14="http://schemas.microsoft.com/office/powerpoint/2010/main" val="181359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rPr>
              <a:t>REVIEW BULLETS ON SLIDE</a:t>
            </a:r>
          </a:p>
          <a:p>
            <a:endParaRPr lang="en-US" sz="1200" b="1" dirty="0">
              <a:latin typeface="Arial" charset="0"/>
            </a:endParaRPr>
          </a:p>
          <a:p>
            <a:r>
              <a:rPr lang="en-US" sz="1200" b="1" dirty="0">
                <a:latin typeface="Arial" charset="0"/>
              </a:rPr>
              <a:t>TELL AUDIENCE:</a:t>
            </a:r>
          </a:p>
          <a:p>
            <a:pPr>
              <a:buFontTx/>
              <a:buChar char="•"/>
            </a:pPr>
            <a:r>
              <a:rPr lang="en-US" sz="1200" dirty="0">
                <a:latin typeface="Arial" charset="0"/>
              </a:rPr>
              <a:t> Many of you may be doing </a:t>
            </a:r>
            <a:r>
              <a:rPr lang="en-US" sz="1200" i="1" dirty="0">
                <a:latin typeface="Arial" charset="0"/>
              </a:rPr>
              <a:t>some</a:t>
            </a:r>
            <a:r>
              <a:rPr lang="en-US" sz="1200" dirty="0">
                <a:latin typeface="Arial" charset="0"/>
              </a:rPr>
              <a:t> of these things, but most people haven’t mastered </a:t>
            </a:r>
            <a:r>
              <a:rPr lang="en-US" sz="1200" i="1" dirty="0">
                <a:latin typeface="Arial" charset="0"/>
              </a:rPr>
              <a:t>all</a:t>
            </a:r>
            <a:r>
              <a:rPr lang="en-US" sz="1200" dirty="0">
                <a:latin typeface="Arial" charset="0"/>
              </a:rPr>
              <a:t> of them.</a:t>
            </a:r>
          </a:p>
          <a:p>
            <a:pPr>
              <a:buFontTx/>
              <a:buChar char="•"/>
            </a:pPr>
            <a:r>
              <a:rPr lang="en-US" sz="1200" dirty="0">
                <a:latin typeface="Arial" charset="0"/>
              </a:rPr>
              <a:t> The goal of this seminar is to give you the tools to plan and manage your spending effectively.</a:t>
            </a:r>
          </a:p>
          <a:p>
            <a:pPr>
              <a:buFontTx/>
              <a:buChar char="•"/>
            </a:pPr>
            <a:r>
              <a:rPr lang="en-US" sz="1200" dirty="0">
                <a:latin typeface="Arial" charset="0"/>
              </a:rPr>
              <a:t> Remember: Establishing a plan </a:t>
            </a:r>
            <a:r>
              <a:rPr lang="en-US" sz="1200" b="1" i="1" dirty="0">
                <a:latin typeface="Arial" charset="0"/>
              </a:rPr>
              <a:t>before</a:t>
            </a:r>
            <a:r>
              <a:rPr lang="en-US" sz="1200" dirty="0">
                <a:latin typeface="Arial" charset="0"/>
              </a:rPr>
              <a:t> a financial crisis will put you in a better position to weather both major and minor setbacks, such as loss of job, medical emergency, or unexpected repair bills.</a:t>
            </a:r>
          </a:p>
          <a:p>
            <a:endParaRPr lang="en-US" dirty="0"/>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2</a:t>
            </a:fld>
            <a:endParaRPr lang="en-US"/>
          </a:p>
        </p:txBody>
      </p:sp>
    </p:spTree>
    <p:extLst>
      <p:ext uri="{BB962C8B-B14F-4D97-AF65-F5344CB8AC3E}">
        <p14:creationId xmlns:p14="http://schemas.microsoft.com/office/powerpoint/2010/main" val="989772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Arial" charset="0"/>
            </a:endParaRPr>
          </a:p>
          <a:p>
            <a:r>
              <a:rPr lang="en-US" sz="1200" b="1" dirty="0">
                <a:latin typeface="Arial" charset="0"/>
              </a:rPr>
              <a:t>TELL AUDIENCE:</a:t>
            </a:r>
          </a:p>
          <a:p>
            <a:pPr>
              <a:buFontTx/>
              <a:buChar char="•"/>
            </a:pPr>
            <a:r>
              <a:rPr lang="en-US" sz="1200" b="1" dirty="0">
                <a:latin typeface="Arial" charset="0"/>
              </a:rPr>
              <a:t> </a:t>
            </a:r>
            <a:r>
              <a:rPr lang="en-US" sz="1200" dirty="0">
                <a:latin typeface="Arial" charset="0"/>
              </a:rPr>
              <a:t>This slide lists even more money-saving tips.</a:t>
            </a:r>
          </a:p>
          <a:p>
            <a:pPr>
              <a:buFontTx/>
              <a:buChar char="•"/>
            </a:pPr>
            <a:r>
              <a:rPr lang="en-US" sz="1200" dirty="0">
                <a:latin typeface="Arial" charset="0"/>
              </a:rPr>
              <a:t> Don’t forget to mail rebate forms. Use coupons, but only for items you normally would buy anyway.</a:t>
            </a:r>
          </a:p>
          <a:p>
            <a:pPr>
              <a:buFontTx/>
              <a:buChar char="•"/>
            </a:pPr>
            <a:r>
              <a:rPr lang="en-US" sz="1200" dirty="0">
                <a:latin typeface="Arial" charset="0"/>
              </a:rPr>
              <a:t> Brown-bagging it can save you big bucks over the course of a year.</a:t>
            </a:r>
          </a:p>
          <a:p>
            <a:pPr>
              <a:buFontTx/>
              <a:buChar char="•"/>
            </a:pPr>
            <a:r>
              <a:rPr lang="en-US" sz="1200" dirty="0">
                <a:latin typeface="Arial" charset="0"/>
              </a:rPr>
              <a:t> Adjust your thermostat and use ceiling fans to cut energy costs.</a:t>
            </a:r>
          </a:p>
          <a:p>
            <a:pPr>
              <a:buFontTx/>
              <a:buChar char="•"/>
            </a:pPr>
            <a:r>
              <a:rPr lang="en-US" sz="1200" dirty="0">
                <a:latin typeface="Arial" charset="0"/>
              </a:rPr>
              <a:t> A lead foot can significantly reduce your gas mileage.</a:t>
            </a:r>
          </a:p>
          <a:p>
            <a:pPr>
              <a:buFontTx/>
              <a:buChar char="•"/>
            </a:pPr>
            <a:r>
              <a:rPr lang="en-US" sz="1200" dirty="0">
                <a:latin typeface="Arial" charset="0"/>
              </a:rPr>
              <a:t> Make saving a habit.</a:t>
            </a:r>
          </a:p>
          <a:p>
            <a:pPr>
              <a:buFontTx/>
              <a:buChar char="•"/>
            </a:pPr>
            <a:endParaRPr lang="en-US" sz="1200" dirty="0">
              <a:latin typeface="Arial" charset="0"/>
            </a:endParaRPr>
          </a:p>
          <a:p>
            <a:pPr>
              <a:buFontTx/>
              <a:buNone/>
            </a:pPr>
            <a:r>
              <a:rPr lang="en-US" sz="1200" b="1" dirty="0">
                <a:latin typeface="Arial" charset="0"/>
              </a:rPr>
              <a:t>ASK AUDIENCE: </a:t>
            </a:r>
            <a:r>
              <a:rPr lang="en-US" sz="1200" dirty="0">
                <a:latin typeface="Arial" charset="0"/>
              </a:rPr>
              <a:t>How?</a:t>
            </a:r>
            <a:br>
              <a:rPr lang="en-US" sz="1200" dirty="0">
                <a:latin typeface="Arial" charset="0"/>
              </a:rPr>
            </a:br>
            <a:r>
              <a:rPr lang="en-US" sz="1200" dirty="0">
                <a:latin typeface="Arial" charset="0"/>
              </a:rPr>
              <a:t>Possible answers: Use payroll direct deposit and automatic transfers, holiday club accounts, automatic withdrawals.  If you get a raise, save the difference for a year. Or, when you get a raise, automatically contribute that amount to a retirement savings plans such as an IRA or 401(k).</a:t>
            </a:r>
          </a:p>
          <a:p>
            <a:endParaRPr lang="en-US" sz="1200" b="1"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23</a:t>
            </a:fld>
            <a:endParaRPr lang="en-US"/>
          </a:p>
        </p:txBody>
      </p:sp>
    </p:spTree>
    <p:extLst>
      <p:ext uri="{BB962C8B-B14F-4D97-AF65-F5344CB8AC3E}">
        <p14:creationId xmlns:p14="http://schemas.microsoft.com/office/powerpoint/2010/main" val="197411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i="1" dirty="0">
                <a:latin typeface="Arial" charset="0"/>
              </a:rPr>
              <a:t>NOTE TO INSTRUCTOR:</a:t>
            </a:r>
            <a:r>
              <a:rPr lang="en-US" sz="1400" i="1" dirty="0">
                <a:latin typeface="Arial" charset="0"/>
              </a:rPr>
              <a:t> </a:t>
            </a:r>
            <a:r>
              <a:rPr lang="en-US" i="1" dirty="0">
                <a:latin typeface="Arial" charset="0"/>
              </a:rPr>
              <a:t>You may wish to find other useful sites or resources.</a:t>
            </a:r>
          </a:p>
          <a:p>
            <a:endParaRPr lang="en-US" i="1" dirty="0">
              <a:latin typeface="Arial" charset="0"/>
            </a:endParaRPr>
          </a:p>
          <a:p>
            <a:r>
              <a:rPr lang="en-US" sz="1200" b="1" i="1" dirty="0">
                <a:latin typeface="Arial" charset="0"/>
              </a:rPr>
              <a:t>* Add your</a:t>
            </a:r>
            <a:r>
              <a:rPr lang="en-US" sz="1200" b="1" i="1" baseline="0" dirty="0">
                <a:latin typeface="Arial" charset="0"/>
              </a:rPr>
              <a:t> credit union’s website to bottom of slide.</a:t>
            </a:r>
            <a:endParaRPr lang="en-US" sz="1200" b="1" i="1"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24</a:t>
            </a:fld>
            <a:endParaRPr lang="en-US"/>
          </a:p>
        </p:txBody>
      </p:sp>
    </p:spTree>
    <p:extLst>
      <p:ext uri="{BB962C8B-B14F-4D97-AF65-F5344CB8AC3E}">
        <p14:creationId xmlns:p14="http://schemas.microsoft.com/office/powerpoint/2010/main" val="680749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dirty="0">
                <a:latin typeface="Arial" charset="0"/>
              </a:rPr>
              <a:t> The fifth and final step in developing an effective spending plan is to commit to manage your system for the long term. The key to any successful spending plan is to get into the habit of managing a system that works for </a:t>
            </a:r>
            <a:r>
              <a:rPr lang="en-US" sz="1200" i="1" dirty="0">
                <a:latin typeface="Arial" charset="0"/>
              </a:rPr>
              <a:t>you</a:t>
            </a:r>
            <a:r>
              <a:rPr lang="en-US" sz="1200" dirty="0">
                <a:latin typeface="Arial" charset="0"/>
              </a:rPr>
              <a:t>.</a:t>
            </a:r>
          </a:p>
          <a:p>
            <a:endParaRPr lang="en-US" sz="1200" dirty="0">
              <a:latin typeface="Arial" charset="0"/>
            </a:endParaRPr>
          </a:p>
          <a:p>
            <a:r>
              <a:rPr lang="en-US" sz="1200" b="1" dirty="0">
                <a:latin typeface="Arial" charset="0"/>
              </a:rPr>
              <a:t>REVIEW ITEMS ON SLIDE</a:t>
            </a:r>
          </a:p>
          <a:p>
            <a:endParaRPr lang="en-US" sz="1200" b="1" dirty="0">
              <a:latin typeface="Arial" charset="0"/>
            </a:endParaRPr>
          </a:p>
          <a:p>
            <a:r>
              <a:rPr lang="en-US" sz="1200" b="1" dirty="0">
                <a:latin typeface="Arial" charset="0"/>
              </a:rPr>
              <a:t>TELL AUDIENCE:</a:t>
            </a:r>
          </a:p>
          <a:p>
            <a:pPr marL="171450" indent="-171450">
              <a:buFont typeface="Arial" charset="0"/>
              <a:buChar char="•"/>
            </a:pPr>
            <a:r>
              <a:rPr lang="en-US" sz="1200" dirty="0">
                <a:latin typeface="Arial" charset="0"/>
              </a:rPr>
              <a:t>Take advantage of online tools that allow you to track, budget, and manage your personal finances—for free. If your credit union has an online banking program or app that can help, mention it here.</a:t>
            </a:r>
          </a:p>
          <a:p>
            <a:pPr marL="171450" indent="-171450">
              <a:buFont typeface="Arial" charset="0"/>
              <a:buChar char="•"/>
            </a:pPr>
            <a:r>
              <a:rPr lang="en-US" sz="1200" dirty="0">
                <a:latin typeface="Arial" charset="0"/>
              </a:rPr>
              <a:t>As you can see, you need to start with the end in mind—always keep your goals “front and center” as you develop your road map for spending. </a:t>
            </a:r>
          </a:p>
          <a:p>
            <a:endParaRPr lang="en-US" sz="1200"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25</a:t>
            </a:fld>
            <a:endParaRPr lang="en-US"/>
          </a:p>
        </p:txBody>
      </p:sp>
    </p:spTree>
    <p:extLst>
      <p:ext uri="{BB962C8B-B14F-4D97-AF65-F5344CB8AC3E}">
        <p14:creationId xmlns:p14="http://schemas.microsoft.com/office/powerpoint/2010/main" val="1716248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dirty="0">
                <a:latin typeface="Arial" charset="0"/>
              </a:rPr>
              <a:t> In closing, have participants lists action items and target dates for completion of goals.</a:t>
            </a:r>
          </a:p>
          <a:p>
            <a:pPr>
              <a:buFontTx/>
              <a:buChar char="•"/>
            </a:pPr>
            <a:r>
              <a:rPr lang="en-US" sz="1200" dirty="0">
                <a:latin typeface="Arial" charset="0"/>
              </a:rPr>
              <a:t> Find your spending leaks.</a:t>
            </a:r>
          </a:p>
          <a:p>
            <a:pPr>
              <a:buFontTx/>
              <a:buChar char="•"/>
            </a:pPr>
            <a:r>
              <a:rPr lang="en-US" sz="1200" dirty="0">
                <a:latin typeface="Arial" charset="0"/>
              </a:rPr>
              <a:t> Set SMART goals by making them specific, measurable, adjustable, realistic, and time-oriented. </a:t>
            </a:r>
          </a:p>
          <a:p>
            <a:pPr>
              <a:buFontTx/>
              <a:buChar char="•"/>
            </a:pPr>
            <a:r>
              <a:rPr lang="en-US" sz="1200" dirty="0">
                <a:latin typeface="Arial" charset="0"/>
              </a:rPr>
              <a:t> Try several tracking methods and then use the one that works for you.</a:t>
            </a:r>
          </a:p>
          <a:p>
            <a:pPr>
              <a:buFontTx/>
              <a:buChar char="•"/>
            </a:pPr>
            <a:r>
              <a:rPr lang="en-US" sz="1200" dirty="0">
                <a:latin typeface="Arial" charset="0"/>
              </a:rPr>
              <a:t> Use spending apps and the cash-flow statement to help you reach your goals.</a:t>
            </a:r>
          </a:p>
          <a:p>
            <a:pPr>
              <a:buFontTx/>
              <a:buChar char="•"/>
            </a:pPr>
            <a:r>
              <a:rPr lang="en-US" sz="1200" dirty="0">
                <a:latin typeface="Arial" charset="0"/>
              </a:rPr>
              <a:t> Give yourself an annual checkup and make adjustments as necessary.</a:t>
            </a:r>
          </a:p>
          <a:p>
            <a:endParaRPr lang="en-US" sz="1200" b="1" dirty="0">
              <a:latin typeface="Arial" charset="0"/>
            </a:endParaRPr>
          </a:p>
          <a:p>
            <a:pPr>
              <a:buFontTx/>
              <a:buChar char="•"/>
            </a:pPr>
            <a:endParaRPr lang="en-US" sz="1200" b="1" dirty="0">
              <a:latin typeface="Arial" charset="0"/>
            </a:endParaRPr>
          </a:p>
          <a:p>
            <a:pPr>
              <a:buFontTx/>
              <a:buChar char="•"/>
            </a:pPr>
            <a:endParaRPr lang="en-US" sz="1200" b="1" dirty="0">
              <a:latin typeface="Times New Roman" charset="0"/>
            </a:endParaRPr>
          </a:p>
          <a:p>
            <a:pPr>
              <a:buFontTx/>
              <a:buChar char="•"/>
            </a:pPr>
            <a:endParaRPr lang="en-US" sz="1200" b="1" dirty="0">
              <a:latin typeface="Times New Roman" charset="0"/>
            </a:endParaRPr>
          </a:p>
          <a:p>
            <a:pPr>
              <a:buFontTx/>
              <a:buChar char="•"/>
            </a:pPr>
            <a:endParaRPr lang="en-US" sz="1200" b="1" dirty="0">
              <a:latin typeface="Times New Roman" charset="0"/>
            </a:endParaRPr>
          </a:p>
          <a:p>
            <a:pPr>
              <a:buFontTx/>
              <a:buChar char="•"/>
            </a:pPr>
            <a:endParaRPr lang="en-US" sz="1200" b="1" dirty="0">
              <a:latin typeface="Times New Roman" charset="0"/>
            </a:endParaRPr>
          </a:p>
          <a:p>
            <a:pPr>
              <a:buFontTx/>
              <a:buChar char="•"/>
            </a:pPr>
            <a:endParaRPr lang="en-US" sz="1200" b="1"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26</a:t>
            </a:fld>
            <a:endParaRPr lang="en-US"/>
          </a:p>
        </p:txBody>
      </p:sp>
    </p:spTree>
    <p:extLst>
      <p:ext uri="{BB962C8B-B14F-4D97-AF65-F5344CB8AC3E}">
        <p14:creationId xmlns:p14="http://schemas.microsoft.com/office/powerpoint/2010/main" val="21428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Arial" charset="0"/>
            </a:endParaRPr>
          </a:p>
          <a:p>
            <a:r>
              <a:rPr lang="en-US" sz="1200" b="1" dirty="0">
                <a:latin typeface="Arial" charset="0"/>
              </a:rPr>
              <a:t>TELL AUDIENCE:</a:t>
            </a:r>
          </a:p>
          <a:p>
            <a:pPr>
              <a:buFontTx/>
              <a:buChar char="•"/>
            </a:pPr>
            <a:r>
              <a:rPr lang="en-US" sz="1200" dirty="0">
                <a:latin typeface="Arial" charset="0"/>
              </a:rPr>
              <a:t> There are many benefits of managing your money.</a:t>
            </a:r>
          </a:p>
          <a:p>
            <a:pPr>
              <a:buFontTx/>
              <a:buChar char="•"/>
            </a:pPr>
            <a:endParaRPr lang="en-US" sz="1200" dirty="0">
              <a:latin typeface="Arial" charset="0"/>
            </a:endParaRPr>
          </a:p>
          <a:p>
            <a:r>
              <a:rPr lang="en-US" sz="1200" b="1" dirty="0">
                <a:latin typeface="Arial" charset="0"/>
              </a:rPr>
              <a:t>REVIEW ITEMS ON SLIDE</a:t>
            </a:r>
          </a:p>
          <a:p>
            <a:endParaRPr lang="en-US" sz="1200" b="1" dirty="0">
              <a:latin typeface="Arial" charset="0"/>
            </a:endParaRPr>
          </a:p>
          <a:p>
            <a:pPr>
              <a:buFontTx/>
              <a:buChar char="•"/>
            </a:pPr>
            <a:r>
              <a:rPr lang="en-US" sz="1200" b="1" dirty="0">
                <a:latin typeface="Arial" charset="0"/>
              </a:rPr>
              <a:t> </a:t>
            </a:r>
            <a:r>
              <a:rPr lang="en-US" sz="1200" dirty="0">
                <a:latin typeface="Arial" charset="0"/>
              </a:rPr>
              <a:t>Think about some of the more difficult times in your life:</a:t>
            </a:r>
          </a:p>
          <a:p>
            <a:r>
              <a:rPr lang="en-US" sz="1200" dirty="0">
                <a:latin typeface="Arial" charset="0"/>
              </a:rPr>
              <a:t>   --How did your financial situation affect </a:t>
            </a:r>
            <a:r>
              <a:rPr lang="en-US" sz="1200" i="1" dirty="0">
                <a:latin typeface="Arial" charset="0"/>
              </a:rPr>
              <a:t>that</a:t>
            </a:r>
            <a:r>
              <a:rPr lang="en-US" sz="1200" dirty="0">
                <a:latin typeface="Arial" charset="0"/>
              </a:rPr>
              <a:t> situation?</a:t>
            </a:r>
          </a:p>
          <a:p>
            <a:r>
              <a:rPr lang="en-US" sz="1200" dirty="0">
                <a:latin typeface="Arial" charset="0"/>
              </a:rPr>
              <a:t>   --Did it make it more stressful?</a:t>
            </a:r>
          </a:p>
          <a:p>
            <a:r>
              <a:rPr lang="en-US" sz="1200" dirty="0">
                <a:latin typeface="Arial" charset="0"/>
              </a:rPr>
              <a:t>   --What about the periods of time in which you felt like life was going</a:t>
            </a:r>
            <a:br>
              <a:rPr lang="en-US" sz="1200" b="1" dirty="0">
                <a:latin typeface="Arial" charset="0"/>
              </a:rPr>
            </a:br>
            <a:r>
              <a:rPr lang="en-US" sz="1200" b="1" dirty="0">
                <a:latin typeface="Arial" charset="0"/>
              </a:rPr>
              <a:t>     </a:t>
            </a:r>
            <a:r>
              <a:rPr lang="en-US" sz="1200" dirty="0">
                <a:latin typeface="Arial" charset="0"/>
              </a:rPr>
              <a:t>well. How well were you in control of your finances at that time?</a:t>
            </a:r>
            <a:br>
              <a:rPr lang="en-US" sz="1200" dirty="0">
                <a:latin typeface="Arial" charset="0"/>
              </a:rPr>
            </a:br>
            <a:endParaRPr lang="en-US" sz="1200" dirty="0">
              <a:latin typeface="Arial" charset="0"/>
            </a:endParaRPr>
          </a:p>
          <a:p>
            <a:pPr>
              <a:buFontTx/>
              <a:buChar char="•"/>
            </a:pPr>
            <a:r>
              <a:rPr lang="en-US" sz="1200" dirty="0">
                <a:latin typeface="Arial" charset="0"/>
              </a:rPr>
              <a:t> While money is not everything, the sense of financial control definitely gives you peace of mind and a positive outlook.</a:t>
            </a: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3</a:t>
            </a:fld>
            <a:endParaRPr lang="en-US"/>
          </a:p>
        </p:txBody>
      </p:sp>
    </p:spTree>
    <p:extLst>
      <p:ext uri="{BB962C8B-B14F-4D97-AF65-F5344CB8AC3E}">
        <p14:creationId xmlns:p14="http://schemas.microsoft.com/office/powerpoint/2010/main" val="34364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dirty="0">
                <a:latin typeface="Arial" charset="0"/>
              </a:rPr>
              <a:t>ACTIVITY 2: </a:t>
            </a:r>
            <a:r>
              <a:rPr lang="en-US" sz="1200" b="1" i="1" dirty="0">
                <a:latin typeface="Arial" charset="0"/>
              </a:rPr>
              <a:t>One-Minute Financial Quiz: Where Are You Now?</a:t>
            </a:r>
          </a:p>
          <a:p>
            <a:endParaRPr lang="en-US" sz="1200" b="1" i="1" dirty="0">
              <a:latin typeface="Arial" charset="0"/>
            </a:endParaRPr>
          </a:p>
          <a:p>
            <a:r>
              <a:rPr lang="en-US" sz="1200" b="1" i="1" dirty="0">
                <a:latin typeface="Arial" charset="0"/>
              </a:rPr>
              <a:t>NOTE TO INSTRUCTOR</a:t>
            </a:r>
            <a:r>
              <a:rPr lang="en-US" b="1" i="1" dirty="0">
                <a:latin typeface="Arial" charset="0"/>
              </a:rPr>
              <a:t>:</a:t>
            </a:r>
            <a:r>
              <a:rPr lang="en-US" i="1" dirty="0">
                <a:latin typeface="Arial" charset="0"/>
              </a:rPr>
              <a:t> Ask participants to take the quiz if you choose to use it as a handout. The quiz will not be collected so encourage complete honesty to yield the highest benefit.</a:t>
            </a:r>
          </a:p>
          <a:p>
            <a:endParaRPr lang="en-US" i="1" dirty="0">
              <a:latin typeface="Arial" charset="0"/>
            </a:endParaRPr>
          </a:p>
          <a:p>
            <a:r>
              <a:rPr lang="en-US" sz="1200" b="1" dirty="0">
                <a:latin typeface="Arial" charset="0"/>
              </a:rPr>
              <a:t>ASK AUDIENCE:</a:t>
            </a:r>
          </a:p>
          <a:p>
            <a:pPr>
              <a:buFontTx/>
              <a:buChar char="•"/>
            </a:pPr>
            <a:r>
              <a:rPr lang="en-US" sz="1200" dirty="0">
                <a:latin typeface="Arial" charset="0"/>
              </a:rPr>
              <a:t> Did you find areas in your financial life that need improvement? (Allow time for discussion)</a:t>
            </a: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4</a:t>
            </a:fld>
            <a:endParaRPr lang="en-US"/>
          </a:p>
        </p:txBody>
      </p:sp>
    </p:spTree>
    <p:extLst>
      <p:ext uri="{BB962C8B-B14F-4D97-AF65-F5344CB8AC3E}">
        <p14:creationId xmlns:p14="http://schemas.microsoft.com/office/powerpoint/2010/main" val="93322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a:latin typeface="Arial" charset="0"/>
              </a:rPr>
              <a:t>TELL AUDIENCE:</a:t>
            </a:r>
          </a:p>
          <a:p>
            <a:pPr>
              <a:buFontTx/>
              <a:buChar char="•"/>
            </a:pPr>
            <a:r>
              <a:rPr lang="en-US" sz="1200" dirty="0">
                <a:latin typeface="Arial" charset="0"/>
              </a:rPr>
              <a:t> These questions are intended to help you identify areas for improvement.</a:t>
            </a:r>
          </a:p>
          <a:p>
            <a:pPr>
              <a:buFontTx/>
              <a:buChar char="•"/>
            </a:pPr>
            <a:endParaRPr lang="en-US" sz="1200" dirty="0">
              <a:latin typeface="Arial" charset="0"/>
            </a:endParaRPr>
          </a:p>
          <a:p>
            <a:r>
              <a:rPr lang="en-US" sz="1200" b="1" dirty="0">
                <a:latin typeface="Arial" charset="0"/>
              </a:rPr>
              <a:t>NOTE:</a:t>
            </a:r>
          </a:p>
          <a:p>
            <a:pPr>
              <a:buFontTx/>
              <a:buChar char="•"/>
            </a:pPr>
            <a:r>
              <a:rPr lang="en-US" sz="1200" dirty="0">
                <a:latin typeface="Arial" charset="0"/>
              </a:rPr>
              <a:t> “Pay yourself first” means deciding on a certain percentage or dollar amount of savings to be taken out of your paycheck, before you spend it on something else. Some people wait until the end of the paycheck, determine if there’s anything left over, and apply that to savings, but that’s “pay yourself last,” which means you probably won’t be saving nearly enough to reach your financial goals.</a:t>
            </a:r>
          </a:p>
          <a:p>
            <a:endParaRPr lang="en-US" sz="1200" dirty="0">
              <a:latin typeface="Arial" charset="0"/>
            </a:endParaRPr>
          </a:p>
          <a:p>
            <a:endParaRPr lang="en-US" dirty="0"/>
          </a:p>
        </p:txBody>
      </p:sp>
    </p:spTree>
    <p:extLst>
      <p:ext uri="{BB962C8B-B14F-4D97-AF65-F5344CB8AC3E}">
        <p14:creationId xmlns:p14="http://schemas.microsoft.com/office/powerpoint/2010/main" val="155618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TELL AUDIENCE:</a:t>
            </a:r>
          </a:p>
          <a:p>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To gain control of your finances, it’s important to set specific financial goals. But what does that mean?</a:t>
            </a:r>
          </a:p>
          <a:p>
            <a:r>
              <a:rPr lang="en-US" sz="1200" b="1" i="1" kern="1200" dirty="0">
                <a:solidFill>
                  <a:schemeClr val="tx1"/>
                </a:solidFill>
                <a:latin typeface="+mn-lt"/>
                <a:ea typeface="+mn-ea"/>
                <a:cs typeface="+mn-cs"/>
              </a:rPr>
              <a:t>• </a:t>
            </a:r>
            <a:r>
              <a:rPr lang="en-US" sz="1200" b="0" kern="1200" dirty="0">
                <a:solidFill>
                  <a:schemeClr val="tx1"/>
                </a:solidFill>
                <a:latin typeface="+mn-lt"/>
                <a:ea typeface="+mn-ea"/>
                <a:cs typeface="+mn-cs"/>
              </a:rPr>
              <a:t>Here’s an example: If you simply say, “I need to pay off my credit card debt,” you’re less likely to reach your goal than if you use the SMART method and say, “I will pay off my credit card debt of $1,200 within 12 months by taking lunch to work instead of eating out, and drinking regular coffee instead of an expensive latte daily.” This is an example of a specific goal that is also measurable ($1,200), adjustable (you could drink regular coffee or generic soda, for example), realistic (within your budget), and time-oriented (within 12 months).</a:t>
            </a:r>
          </a:p>
          <a:p>
            <a:endParaRPr lang="en-US" sz="1200" b="0" kern="1200" dirty="0">
              <a:solidFill>
                <a:schemeClr val="tx1"/>
              </a:solidFill>
              <a:latin typeface="+mn-lt"/>
              <a:ea typeface="+mn-ea"/>
              <a:cs typeface="+mn-cs"/>
            </a:endParaRPr>
          </a:p>
          <a:p>
            <a:r>
              <a:rPr lang="en-US" sz="1200" b="1" i="1" kern="1200" dirty="0">
                <a:solidFill>
                  <a:schemeClr val="tx1"/>
                </a:solidFill>
                <a:latin typeface="+mn-lt"/>
                <a:ea typeface="+mn-ea"/>
                <a:cs typeface="+mn-cs"/>
              </a:rPr>
              <a:t>NOTES TO INSTRUCTOR:</a:t>
            </a:r>
          </a:p>
          <a:p>
            <a:r>
              <a:rPr lang="en-US" sz="1200" b="1" i="1" kern="1200" dirty="0">
                <a:solidFill>
                  <a:schemeClr val="tx1"/>
                </a:solidFill>
                <a:latin typeface="+mn-lt"/>
                <a:ea typeface="+mn-ea"/>
                <a:cs typeface="+mn-cs"/>
              </a:rPr>
              <a:t>• </a:t>
            </a:r>
            <a:r>
              <a:rPr lang="en-US" sz="1200" b="0" i="1" kern="1200" dirty="0">
                <a:solidFill>
                  <a:schemeClr val="tx1"/>
                </a:solidFill>
                <a:latin typeface="+mn-lt"/>
                <a:ea typeface="+mn-ea"/>
                <a:cs typeface="+mn-cs"/>
              </a:rPr>
              <a:t>Use a white board to write this example: “Goal: Save $1,200 in one year to pay off credit card debt.”</a:t>
            </a:r>
          </a:p>
          <a:p>
            <a:r>
              <a:rPr lang="en-US" sz="1200" b="1" i="1" kern="1200" dirty="0">
                <a:solidFill>
                  <a:schemeClr val="tx1"/>
                </a:solidFill>
                <a:latin typeface="+mn-lt"/>
                <a:ea typeface="+mn-ea"/>
                <a:cs typeface="+mn-cs"/>
              </a:rPr>
              <a:t>• </a:t>
            </a:r>
            <a:r>
              <a:rPr lang="en-US" sz="1200" b="0" i="1" kern="1200" dirty="0">
                <a:solidFill>
                  <a:schemeClr val="tx1"/>
                </a:solidFill>
                <a:latin typeface="+mn-lt"/>
                <a:ea typeface="+mn-ea"/>
                <a:cs typeface="+mn-cs"/>
              </a:rPr>
              <a:t>Ask audience: “How much is that a month?” (write $100/month)</a:t>
            </a:r>
          </a:p>
          <a:p>
            <a:r>
              <a:rPr lang="en-US" sz="1200" b="1" i="1" kern="1200" dirty="0">
                <a:solidFill>
                  <a:schemeClr val="tx1"/>
                </a:solidFill>
                <a:latin typeface="+mn-lt"/>
                <a:ea typeface="+mn-ea"/>
                <a:cs typeface="+mn-cs"/>
              </a:rPr>
              <a:t>• </a:t>
            </a:r>
            <a:r>
              <a:rPr lang="en-US" sz="1200" b="0" i="1" kern="1200" dirty="0">
                <a:solidFill>
                  <a:schemeClr val="tx1"/>
                </a:solidFill>
                <a:latin typeface="+mn-lt"/>
                <a:ea typeface="+mn-ea"/>
                <a:cs typeface="+mn-cs"/>
              </a:rPr>
              <a:t>Ask audience: “How much is that a week?” (write $23week)</a:t>
            </a:r>
          </a:p>
          <a:p>
            <a:r>
              <a:rPr lang="en-US" sz="1200" b="1" i="1" kern="1200" dirty="0">
                <a:solidFill>
                  <a:schemeClr val="tx1"/>
                </a:solidFill>
                <a:latin typeface="+mn-lt"/>
                <a:ea typeface="+mn-ea"/>
                <a:cs typeface="+mn-cs"/>
              </a:rPr>
              <a:t>• </a:t>
            </a:r>
            <a:r>
              <a:rPr lang="en-US" sz="1200" b="0" i="1" kern="1200" dirty="0">
                <a:solidFill>
                  <a:schemeClr val="tx1"/>
                </a:solidFill>
                <a:latin typeface="+mn-lt"/>
                <a:ea typeface="+mn-ea"/>
                <a:cs typeface="+mn-cs"/>
              </a:rPr>
              <a:t>Ask audience: “How much is that a day?” (write $3.29/day)</a:t>
            </a:r>
          </a:p>
          <a:p>
            <a:r>
              <a:rPr lang="en-US" sz="1200" b="1" i="1" kern="1200" dirty="0">
                <a:solidFill>
                  <a:schemeClr val="tx1"/>
                </a:solidFill>
                <a:latin typeface="+mn-lt"/>
                <a:ea typeface="+mn-ea"/>
                <a:cs typeface="+mn-cs"/>
              </a:rPr>
              <a:t>• </a:t>
            </a:r>
            <a:r>
              <a:rPr lang="en-US" sz="1200" b="0" i="1" kern="1200" dirty="0">
                <a:solidFill>
                  <a:schemeClr val="tx1"/>
                </a:solidFill>
                <a:latin typeface="+mn-lt"/>
                <a:ea typeface="+mn-ea"/>
                <a:cs typeface="+mn-cs"/>
              </a:rPr>
              <a:t>Tell audience: For many people, it seems a lot easier to save $3.29 a day than $1,200 in a year, even though the dollar amount is about the same. The key is to break down your goal into the smallest piece possible, and use the SMART method.</a:t>
            </a:r>
            <a:endParaRPr lang="en-US" b="0"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7</a:t>
            </a:fld>
            <a:endParaRPr lang="en-US"/>
          </a:p>
        </p:txBody>
      </p:sp>
    </p:spTree>
    <p:extLst>
      <p:ext uri="{BB962C8B-B14F-4D97-AF65-F5344CB8AC3E}">
        <p14:creationId xmlns:p14="http://schemas.microsoft.com/office/powerpoint/2010/main" val="67868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rPr>
              <a:t>TELL AUDIENCE:</a:t>
            </a:r>
          </a:p>
          <a:p>
            <a:pPr>
              <a:buFontTx/>
              <a:buChar char="•"/>
            </a:pPr>
            <a:r>
              <a:rPr lang="en-US" sz="1200" dirty="0">
                <a:latin typeface="Arial" charset="0"/>
              </a:rPr>
              <a:t> Once you set your SMART financial goals, now break them down into short-, medium-, and long-term time frames.</a:t>
            </a:r>
          </a:p>
          <a:p>
            <a:pPr>
              <a:buFontTx/>
              <a:buChar char="•"/>
            </a:pPr>
            <a:r>
              <a:rPr lang="en-US" sz="1200" i="1" dirty="0">
                <a:latin typeface="Arial" charset="0"/>
              </a:rPr>
              <a:t> Your </a:t>
            </a:r>
            <a:r>
              <a:rPr lang="en-US" sz="1200" dirty="0">
                <a:latin typeface="Arial" charset="0"/>
              </a:rPr>
              <a:t>short-term time frame may be different from someone else’s short-term time frame. </a:t>
            </a:r>
            <a:r>
              <a:rPr lang="en-US" sz="1200" i="1" dirty="0">
                <a:latin typeface="Arial" charset="0"/>
              </a:rPr>
              <a:t>You</a:t>
            </a:r>
            <a:r>
              <a:rPr lang="en-US" sz="1200" dirty="0">
                <a:latin typeface="Arial" charset="0"/>
              </a:rPr>
              <a:t> decide on the length of these three time frames, but use the ones on the slide as a guide or starting point.</a:t>
            </a:r>
          </a:p>
          <a:p>
            <a:pPr>
              <a:buFontTx/>
              <a:buChar char="•"/>
            </a:pPr>
            <a:endParaRPr lang="en-US" sz="1200" dirty="0">
              <a:latin typeface="Arial" charset="0"/>
            </a:endParaRPr>
          </a:p>
          <a:p>
            <a:r>
              <a:rPr lang="en-US" sz="1200" b="1" dirty="0">
                <a:latin typeface="Arial" charset="0"/>
              </a:rPr>
              <a:t>ACTIVITY 3: </a:t>
            </a:r>
            <a:r>
              <a:rPr lang="en-US" sz="1200" b="1" i="1" dirty="0">
                <a:latin typeface="Arial" charset="0"/>
              </a:rPr>
              <a:t>My SMART Financial Goals</a:t>
            </a:r>
          </a:p>
          <a:p>
            <a:pPr>
              <a:buFontTx/>
              <a:buChar char="•"/>
            </a:pPr>
            <a:r>
              <a:rPr lang="en-US" sz="1200" dirty="0">
                <a:latin typeface="Arial" charset="0"/>
              </a:rPr>
              <a:t> Ask audience to spend about one minute writing at least one of their goals in detail, and finish the exercise at home.</a:t>
            </a:r>
          </a:p>
          <a:p>
            <a:endParaRPr lang="en-US" sz="1200" dirty="0">
              <a:latin typeface="Arial" charset="0"/>
            </a:endParaRPr>
          </a:p>
          <a:p>
            <a:r>
              <a:rPr lang="en-US" sz="1200" b="1" i="1" dirty="0">
                <a:latin typeface="Arial" charset="0"/>
              </a:rPr>
              <a:t>NOTE TO INSTRUCTOR:</a:t>
            </a:r>
          </a:p>
          <a:p>
            <a:r>
              <a:rPr lang="en-US" sz="1200" dirty="0">
                <a:latin typeface="Arial" charset="0"/>
              </a:rPr>
              <a:t>* </a:t>
            </a:r>
            <a:r>
              <a:rPr lang="en-US" sz="1200" i="1" dirty="0">
                <a:latin typeface="Arial" charset="0"/>
              </a:rPr>
              <a:t>As participants think about their own SMART goals, make sure they are being as specific as possible.</a:t>
            </a:r>
          </a:p>
          <a:p>
            <a:endParaRPr lang="en-US" sz="1200" i="1"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8</a:t>
            </a:fld>
            <a:endParaRPr lang="en-US"/>
          </a:p>
        </p:txBody>
      </p:sp>
    </p:spTree>
    <p:extLst>
      <p:ext uri="{BB962C8B-B14F-4D97-AF65-F5344CB8AC3E}">
        <p14:creationId xmlns:p14="http://schemas.microsoft.com/office/powerpoint/2010/main" val="125463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dirty="0">
                <a:latin typeface="Arial" charset="0"/>
              </a:rPr>
              <a:t>TELL AUDIENCE:</a:t>
            </a:r>
          </a:p>
          <a:p>
            <a:pPr>
              <a:buFontTx/>
              <a:buChar char="•"/>
            </a:pPr>
            <a:r>
              <a:rPr lang="en-US" sz="1200" dirty="0">
                <a:latin typeface="Arial" charset="0"/>
              </a:rPr>
              <a:t> A spending plan is a simple, straightforward tool.</a:t>
            </a:r>
          </a:p>
          <a:p>
            <a:pPr>
              <a:buFontTx/>
              <a:buChar char="•"/>
            </a:pPr>
            <a:r>
              <a:rPr lang="en-US" sz="1200" dirty="0">
                <a:latin typeface="Arial" charset="0"/>
              </a:rPr>
              <a:t> Many people don’t take time to write down their plan for how they’re going to spend their income. </a:t>
            </a:r>
          </a:p>
          <a:p>
            <a:pPr>
              <a:buFontTx/>
              <a:buChar char="•"/>
            </a:pPr>
            <a:r>
              <a:rPr lang="en-US" sz="1200" dirty="0">
                <a:latin typeface="Arial" charset="0"/>
              </a:rPr>
              <a:t> With no plan, money often seems to fly out the window.</a:t>
            </a:r>
          </a:p>
          <a:p>
            <a:endParaRPr lang="en-US" sz="1200" dirty="0">
              <a:latin typeface="Arial" charset="0"/>
            </a:endParaRPr>
          </a:p>
          <a:p>
            <a:pPr>
              <a:buFontTx/>
              <a:buChar char="•"/>
            </a:pPr>
            <a:endParaRPr lang="en-US" sz="1200" b="1"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596541B4-C7E2-1F43-81B1-611DCEEB61FF}" type="slidenum">
              <a:rPr lang="en-US" smtClean="0"/>
              <a:pPr/>
              <a:t>10</a:t>
            </a:fld>
            <a:endParaRPr lang="en-US"/>
          </a:p>
        </p:txBody>
      </p:sp>
    </p:spTree>
    <p:extLst>
      <p:ext uri="{BB962C8B-B14F-4D97-AF65-F5344CB8AC3E}">
        <p14:creationId xmlns:p14="http://schemas.microsoft.com/office/powerpoint/2010/main" val="50975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rPr>
              <a:t>TELL AUDIENCE:</a:t>
            </a:r>
          </a:p>
          <a:p>
            <a:pPr>
              <a:buFontTx/>
              <a:buChar char="•"/>
            </a:pPr>
            <a:r>
              <a:rPr lang="en-US" sz="1200" dirty="0">
                <a:latin typeface="Arial" charset="0"/>
              </a:rPr>
              <a:t> As you begin using your plan, be flexible. Make adjustments as you go along. It could take several attempts to determine the categories and amounts that work for your particular situation.</a:t>
            </a:r>
          </a:p>
          <a:p>
            <a:pPr>
              <a:buFontTx/>
              <a:buChar char="•"/>
            </a:pPr>
            <a:r>
              <a:rPr lang="en-US" sz="1200" dirty="0">
                <a:latin typeface="Arial" charset="0"/>
              </a:rPr>
              <a:t> The five steps to a successful spending plan are listed on the slide.</a:t>
            </a:r>
          </a:p>
          <a:p>
            <a:endParaRPr lang="en-US" sz="1200" dirty="0">
              <a:latin typeface="Arial" charset="0"/>
            </a:endParaRPr>
          </a:p>
          <a:p>
            <a:r>
              <a:rPr lang="en-US" sz="1200" b="1" dirty="0">
                <a:latin typeface="Arial" charset="0"/>
              </a:rPr>
              <a:t>REVIEW ITEMS ON SLIDE</a:t>
            </a:r>
          </a:p>
          <a:p>
            <a:pPr>
              <a:buFontTx/>
              <a:buChar char="•"/>
            </a:pPr>
            <a:r>
              <a:rPr lang="en-US" sz="1200" dirty="0">
                <a:latin typeface="Arial" charset="0"/>
              </a:rPr>
              <a:t> Now let’s look at each step in more detail so you get a clear picture of how to set up your own spending plan.</a:t>
            </a:r>
          </a:p>
          <a:p>
            <a:endParaRPr lang="en-US" sz="1200" dirty="0">
              <a:latin typeface="Arial" charset="0"/>
            </a:endParaRPr>
          </a:p>
        </p:txBody>
      </p:sp>
      <p:sp>
        <p:nvSpPr>
          <p:cNvPr id="4" name="Slide Number Placeholder 3"/>
          <p:cNvSpPr>
            <a:spLocks noGrp="1"/>
          </p:cNvSpPr>
          <p:nvPr>
            <p:ph type="sldNum" sz="quarter" idx="10"/>
          </p:nvPr>
        </p:nvSpPr>
        <p:spPr/>
        <p:txBody>
          <a:bodyPr/>
          <a:lstStyle/>
          <a:p>
            <a:fld id="{596541B4-C7E2-1F43-81B1-611DCEEB61FF}" type="slidenum">
              <a:rPr lang="en-US" smtClean="0"/>
              <a:pPr/>
              <a:t>11</a:t>
            </a:fld>
            <a:endParaRPr lang="en-US"/>
          </a:p>
        </p:txBody>
      </p:sp>
    </p:spTree>
    <p:extLst>
      <p:ext uri="{BB962C8B-B14F-4D97-AF65-F5344CB8AC3E}">
        <p14:creationId xmlns:p14="http://schemas.microsoft.com/office/powerpoint/2010/main" val="2711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CCEBB6-B958-7643-A0B9-2CCC311CE8D5}"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18424782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CEBB6-B958-7643-A0B9-2CCC311CE8D5}"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5751474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CEBB6-B958-7643-A0B9-2CCC311CE8D5}"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67854068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2" y="-1"/>
            <a:ext cx="9144001" cy="3230218"/>
          </a:xfrm>
        </p:spPr>
        <p:txBody>
          <a:bodyPr rtlCol="0">
            <a:normAutofit/>
          </a:bodyPr>
          <a:lstStyle>
            <a:lvl1pPr marL="0" indent="0">
              <a:buNone/>
              <a:defRPr sz="750">
                <a:latin typeface="Raleway Light"/>
                <a:cs typeface="Raleway Light"/>
              </a:defRPr>
            </a:lvl1pPr>
          </a:lstStyle>
          <a:p>
            <a:pPr lvl="0"/>
            <a:endParaRPr lang="en-US" noProof="0"/>
          </a:p>
        </p:txBody>
      </p:sp>
    </p:spTree>
    <p:extLst>
      <p:ext uri="{BB962C8B-B14F-4D97-AF65-F5344CB8AC3E}">
        <p14:creationId xmlns:p14="http://schemas.microsoft.com/office/powerpoint/2010/main" val="10951776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22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2" y="-1"/>
            <a:ext cx="9144001" cy="3230218"/>
          </a:xfrm>
        </p:spPr>
        <p:txBody>
          <a:bodyPr rtlCol="0">
            <a:normAutofit/>
          </a:bodyPr>
          <a:lstStyle>
            <a:lvl1pPr marL="0" indent="0">
              <a:buNone/>
              <a:defRPr sz="750">
                <a:latin typeface="Raleway Light"/>
                <a:cs typeface="Raleway Light"/>
              </a:defRPr>
            </a:lvl1pPr>
          </a:lstStyle>
          <a:p>
            <a:pPr lvl="0"/>
            <a:endParaRPr lang="en-US" noProof="0"/>
          </a:p>
        </p:txBody>
      </p:sp>
      <p:sp>
        <p:nvSpPr>
          <p:cNvPr id="31" name="Picture Placeholder 2"/>
          <p:cNvSpPr>
            <a:spLocks noGrp="1" noChangeAspect="1"/>
          </p:cNvSpPr>
          <p:nvPr>
            <p:ph type="pic" sz="quarter" idx="11"/>
          </p:nvPr>
        </p:nvSpPr>
        <p:spPr>
          <a:xfrm>
            <a:off x="1151917" y="1233378"/>
            <a:ext cx="1770644" cy="4225173"/>
          </a:xfrm>
        </p:spPr>
        <p:txBody>
          <a:bodyPr rtlCol="0">
            <a:normAutofit/>
          </a:bodyPr>
          <a:lstStyle>
            <a:lvl1pPr marL="0" indent="0">
              <a:buNone/>
              <a:defRPr sz="750">
                <a:latin typeface="Raleway Light"/>
                <a:cs typeface="Raleway Light"/>
              </a:defRPr>
            </a:lvl1pPr>
          </a:lstStyle>
          <a:p>
            <a:pPr lvl="0"/>
            <a:endParaRPr lang="en-US" noProof="0"/>
          </a:p>
        </p:txBody>
      </p:sp>
    </p:spTree>
    <p:extLst>
      <p:ext uri="{BB962C8B-B14F-4D97-AF65-F5344CB8AC3E}">
        <p14:creationId xmlns:p14="http://schemas.microsoft.com/office/powerpoint/2010/main" val="11241265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0766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6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endParaRPr lang="id-ID" dirty="0"/>
          </a:p>
        </p:txBody>
      </p:sp>
    </p:spTree>
    <p:extLst>
      <p:ext uri="{BB962C8B-B14F-4D97-AF65-F5344CB8AC3E}">
        <p14:creationId xmlns:p14="http://schemas.microsoft.com/office/powerpoint/2010/main" val="182808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CEBB6-B958-7643-A0B9-2CCC311CE8D5}"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21292090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CEBB6-B958-7643-A0B9-2CCC311CE8D5}"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209610682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CCEBB6-B958-7643-A0B9-2CCC311CE8D5}"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1945712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CCEBB6-B958-7643-A0B9-2CCC311CE8D5}"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186167118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CCEBB6-B958-7643-A0B9-2CCC311CE8D5}"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2709031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CEBB6-B958-7643-A0B9-2CCC311CE8D5}"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40338939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CCEBB6-B958-7643-A0B9-2CCC311CE8D5}"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1596545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CCEBB6-B958-7643-A0B9-2CCC311CE8D5}"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6838-474F-2D44-91BA-3E46429E0BAD}" type="slidenum">
              <a:rPr lang="en-US" smtClean="0"/>
              <a:pPr/>
              <a:t>‹#›</a:t>
            </a:fld>
            <a:endParaRPr lang="en-US"/>
          </a:p>
        </p:txBody>
      </p:sp>
    </p:spTree>
    <p:extLst>
      <p:ext uri="{BB962C8B-B14F-4D97-AF65-F5344CB8AC3E}">
        <p14:creationId xmlns:p14="http://schemas.microsoft.com/office/powerpoint/2010/main" val="11073165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CCEBB6-B958-7643-A0B9-2CCC311CE8D5}" type="datetimeFigureOut">
              <a:rPr lang="en-US" smtClean="0"/>
              <a:pPr/>
              <a:t>10/8/2020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516838-474F-2D44-91BA-3E46429E0BAD}" type="slidenum">
              <a:rPr lang="en-US" smtClean="0"/>
              <a:pPr/>
              <a:t>‹#›</a:t>
            </a:fld>
            <a:endParaRPr lang="en-US"/>
          </a:p>
        </p:txBody>
      </p:sp>
    </p:spTree>
    <p:extLst>
      <p:ext uri="{BB962C8B-B14F-4D97-AF65-F5344CB8AC3E}">
        <p14:creationId xmlns:p14="http://schemas.microsoft.com/office/powerpoint/2010/main" val="838586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7" r:id="rId14"/>
    <p:sldLayoutId id="2147483679" r:id="rId15"/>
    <p:sldLayoutId id="2147483680" r:id="rId16"/>
    <p:sldLayoutId id="2147483681" r:id="rId17"/>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www.lgfcu.org/personal-finance" TargetMode="Externa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9144000" cy="4495800"/>
          </a:xfrm>
          <a:prstGeom prst="rect">
            <a:avLst/>
          </a:prstGeom>
        </p:spPr>
      </p:pic>
      <p:sp>
        <p:nvSpPr>
          <p:cNvPr id="61" name="Rectangle 60"/>
          <p:cNvSpPr/>
          <p:nvPr/>
        </p:nvSpPr>
        <p:spPr>
          <a:xfrm>
            <a:off x="-2" y="0"/>
            <a:ext cx="9144002" cy="44958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r>
              <a:rPr lang="en-US" sz="1351" dirty="0">
                <a:latin typeface="Lato Light"/>
              </a:rPr>
              <a:t> </a:t>
            </a:r>
          </a:p>
        </p:txBody>
      </p:sp>
      <p:sp>
        <p:nvSpPr>
          <p:cNvPr id="93" name="TextBox 92"/>
          <p:cNvSpPr txBox="1"/>
          <p:nvPr/>
        </p:nvSpPr>
        <p:spPr>
          <a:xfrm>
            <a:off x="5189950" y="4662022"/>
            <a:ext cx="4608512" cy="369340"/>
          </a:xfrm>
          <a:prstGeom prst="rect">
            <a:avLst/>
          </a:prstGeom>
          <a:noFill/>
        </p:spPr>
        <p:txBody>
          <a:bodyPr wrap="square" lIns="91448" tIns="45724" rIns="91448" bIns="45724" rtlCol="0">
            <a:spAutoFit/>
          </a:bodyPr>
          <a:lstStyle/>
          <a:p>
            <a:r>
              <a:rPr lang="en-US" dirty="0">
                <a:solidFill>
                  <a:schemeClr val="tx2"/>
                </a:solidFill>
                <a:latin typeface="Trebuchet MS" charset="0"/>
                <a:ea typeface="Trebuchet MS" charset="0"/>
                <a:cs typeface="Trebuchet MS" charset="0"/>
              </a:rPr>
              <a:t>The Five-Step Spending Plan</a:t>
            </a:r>
          </a:p>
        </p:txBody>
      </p:sp>
      <p:pic>
        <p:nvPicPr>
          <p:cNvPr id="3" name="Picture Placeholder 2"/>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88912" y="533400"/>
            <a:ext cx="5410200" cy="5410200"/>
          </a:xfrm>
          <a:prstGeom prst="rect">
            <a:avLst/>
          </a:prstGeom>
          <a:noFill/>
          <a:ln>
            <a:noFill/>
          </a:ln>
        </p:spPr>
      </p:pic>
      <p:sp>
        <p:nvSpPr>
          <p:cNvPr id="63" name="Subtitle 2"/>
          <p:cNvSpPr txBox="1">
            <a:spLocks/>
          </p:cNvSpPr>
          <p:nvPr/>
        </p:nvSpPr>
        <p:spPr>
          <a:xfrm>
            <a:off x="5221288" y="1577323"/>
            <a:ext cx="4500974" cy="2225706"/>
          </a:xfrm>
          <a:prstGeom prst="rect">
            <a:avLst/>
          </a:prstGeom>
        </p:spPr>
        <p:txBody>
          <a:bodyPr vert="horz" lIns="34299" tIns="17150" rIns="34299" bIns="171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a:solidFill>
                  <a:schemeClr val="bg1"/>
                </a:solidFill>
                <a:latin typeface="Arial Black" charset="0"/>
                <a:ea typeface="Arial Black" charset="0"/>
                <a:cs typeface="Arial Black" charset="0"/>
              </a:rPr>
              <a:t>BUILD A</a:t>
            </a:r>
          </a:p>
          <a:p>
            <a:pPr marL="0" indent="0">
              <a:buNone/>
            </a:pPr>
            <a:r>
              <a:rPr lang="en-US" sz="4800" b="1" dirty="0">
                <a:solidFill>
                  <a:schemeClr val="bg1"/>
                </a:solidFill>
                <a:latin typeface="Arial Black" charset="0"/>
                <a:ea typeface="Arial Black" charset="0"/>
                <a:cs typeface="Arial Black" charset="0"/>
              </a:rPr>
              <a:t>BASIC</a:t>
            </a:r>
          </a:p>
          <a:p>
            <a:pPr marL="0" indent="0">
              <a:buNone/>
            </a:pPr>
            <a:r>
              <a:rPr lang="en-US" sz="4800" b="1" dirty="0">
                <a:solidFill>
                  <a:schemeClr val="bg1"/>
                </a:solidFill>
                <a:latin typeface="Arial Black" charset="0"/>
                <a:ea typeface="Arial Black" charset="0"/>
                <a:cs typeface="Arial Black" charset="0"/>
              </a:rPr>
              <a:t>BUDGET</a:t>
            </a:r>
          </a:p>
        </p:txBody>
      </p:sp>
    </p:spTree>
    <p:extLst>
      <p:ext uri="{BB962C8B-B14F-4D97-AF65-F5344CB8AC3E}">
        <p14:creationId xmlns:p14="http://schemas.microsoft.com/office/powerpoint/2010/main" val="51658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04900" y="900333"/>
            <a:ext cx="6934200" cy="384721"/>
          </a:xfrm>
          <a:prstGeom prst="rect">
            <a:avLst/>
          </a:prstGeom>
          <a:noFill/>
        </p:spPr>
        <p:txBody>
          <a:bodyPr wrap="square" rtlCol="0">
            <a:spAutoFit/>
          </a:bodyPr>
          <a:lstStyle/>
          <a:p>
            <a:pPr algn="ctr"/>
            <a:r>
              <a:rPr lang="en-US" sz="1900" dirty="0">
                <a:latin typeface="Trebuchet MS" charset="0"/>
                <a:ea typeface="Trebuchet MS" charset="0"/>
                <a:cs typeface="Trebuchet MS" charset="0"/>
              </a:rPr>
              <a:t>Blueprint for day-to-day personal finances</a:t>
            </a:r>
          </a:p>
        </p:txBody>
      </p:sp>
      <p:sp>
        <p:nvSpPr>
          <p:cNvPr id="20" name="TextBox 19"/>
          <p:cNvSpPr txBox="1"/>
          <p:nvPr/>
        </p:nvSpPr>
        <p:spPr>
          <a:xfrm>
            <a:off x="5867400" y="125381"/>
            <a:ext cx="3132418" cy="338554"/>
          </a:xfrm>
          <a:prstGeom prst="rect">
            <a:avLst/>
          </a:prstGeom>
          <a:noFill/>
        </p:spPr>
        <p:txBody>
          <a:bodyPr wrap="square" rtlCol="0">
            <a:spAutoFit/>
          </a:bodyPr>
          <a:lstStyle/>
          <a:p>
            <a:pPr algn="r"/>
            <a:r>
              <a:rPr lang="en-US" sz="1600" spc="20" dirty="0">
                <a:solidFill>
                  <a:schemeClr val="bg1">
                    <a:lumMod val="50000"/>
                  </a:schemeClr>
                </a:solidFill>
                <a:latin typeface="Arial" charset="0"/>
                <a:ea typeface="Arial" charset="0"/>
                <a:cs typeface="Arial" charset="0"/>
              </a:rPr>
              <a:t>Spending plan (Budget)</a:t>
            </a:r>
          </a:p>
        </p:txBody>
      </p:sp>
      <p:sp>
        <p:nvSpPr>
          <p:cNvPr id="21" name="Oval 20"/>
          <p:cNvSpPr/>
          <p:nvPr/>
        </p:nvSpPr>
        <p:spPr>
          <a:xfrm>
            <a:off x="5826252" y="261658"/>
            <a:ext cx="82296" cy="822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29452" y="261658"/>
            <a:ext cx="82296" cy="82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32652" y="261658"/>
            <a:ext cx="82296" cy="82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35852" y="261658"/>
            <a:ext cx="82296" cy="82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6299" y="4953000"/>
            <a:ext cx="3162301" cy="800219"/>
          </a:xfrm>
          <a:prstGeom prst="rect">
            <a:avLst/>
          </a:prstGeom>
          <a:noFill/>
        </p:spPr>
        <p:txBody>
          <a:bodyPr wrap="square" rtlCol="0">
            <a:spAutoFit/>
          </a:bodyPr>
          <a:lstStyle/>
          <a:p>
            <a:pPr algn="ctr"/>
            <a:r>
              <a:rPr lang="en-US" sz="4600" b="1" spc="30" dirty="0">
                <a:solidFill>
                  <a:schemeClr val="bg2">
                    <a:lumMod val="50000"/>
                  </a:schemeClr>
                </a:solidFill>
                <a:latin typeface="Arial" charset="0"/>
                <a:ea typeface="Arial" charset="0"/>
                <a:cs typeface="Arial" charset="0"/>
              </a:rPr>
              <a:t>Income</a:t>
            </a:r>
          </a:p>
        </p:txBody>
      </p:sp>
      <p:sp>
        <p:nvSpPr>
          <p:cNvPr id="26" name="TextBox 25"/>
          <p:cNvSpPr txBox="1"/>
          <p:nvPr/>
        </p:nvSpPr>
        <p:spPr>
          <a:xfrm>
            <a:off x="4724400" y="4953000"/>
            <a:ext cx="3162301" cy="800219"/>
          </a:xfrm>
          <a:prstGeom prst="rect">
            <a:avLst/>
          </a:prstGeom>
          <a:noFill/>
        </p:spPr>
        <p:txBody>
          <a:bodyPr wrap="square" rtlCol="0">
            <a:spAutoFit/>
          </a:bodyPr>
          <a:lstStyle/>
          <a:p>
            <a:pPr algn="ctr"/>
            <a:r>
              <a:rPr lang="en-US" sz="4600" b="1" spc="30" dirty="0">
                <a:solidFill>
                  <a:schemeClr val="accent6">
                    <a:lumMod val="75000"/>
                  </a:schemeClr>
                </a:solidFill>
                <a:latin typeface="Arial" charset="0"/>
                <a:ea typeface="Arial" charset="0"/>
                <a:cs typeface="Arial" charset="0"/>
              </a:rPr>
              <a:t>Expenses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256" y="2438400"/>
            <a:ext cx="2065544" cy="2396031"/>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209800"/>
            <a:ext cx="2120495" cy="2643423"/>
          </a:xfrm>
          <a:prstGeom prst="rect">
            <a:avLst/>
          </a:prstGeom>
        </p:spPr>
      </p:pic>
      <p:sp>
        <p:nvSpPr>
          <p:cNvPr id="32" name="TextBox 31"/>
          <p:cNvSpPr txBox="1"/>
          <p:nvPr/>
        </p:nvSpPr>
        <p:spPr>
          <a:xfrm>
            <a:off x="1518924" y="1219200"/>
            <a:ext cx="6106163" cy="834846"/>
          </a:xfrm>
          <a:prstGeom prst="rect">
            <a:avLst/>
          </a:prstGeom>
          <a:noFill/>
        </p:spPr>
        <p:txBody>
          <a:bodyPr wrap="none" lIns="34292" tIns="17146" rIns="34292" bIns="17146" rtlCol="0">
            <a:spAutoFit/>
          </a:bodyPr>
          <a:lstStyle/>
          <a:p>
            <a:pPr algn="ctr"/>
            <a:r>
              <a:rPr lang="en-US" sz="5200" b="1" dirty="0">
                <a:solidFill>
                  <a:schemeClr val="accent5"/>
                </a:solidFill>
                <a:latin typeface="Arial" charset="0"/>
                <a:ea typeface="Arial" charset="0"/>
                <a:cs typeface="Arial" charset="0"/>
              </a:rPr>
              <a:t>2 Key Components</a:t>
            </a:r>
            <a:endParaRPr lang="id-ID" sz="5200" b="1" dirty="0">
              <a:solidFill>
                <a:schemeClr val="accent5"/>
              </a:solidFill>
              <a:latin typeface="Arial" charset="0"/>
              <a:ea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40"/>
          <p:cNvSpPr>
            <a:spLocks noChangeArrowheads="1"/>
          </p:cNvSpPr>
          <p:nvPr/>
        </p:nvSpPr>
        <p:spPr bwMode="auto">
          <a:xfrm>
            <a:off x="6531843" y="2565993"/>
            <a:ext cx="1779095" cy="566107"/>
          </a:xfrm>
          <a:custGeom>
            <a:avLst/>
            <a:gdLst>
              <a:gd name="T0" fmla="*/ 0 w 4124"/>
              <a:gd name="T1" fmla="*/ 395 h 1217"/>
              <a:gd name="T2" fmla="*/ 2820 w 4124"/>
              <a:gd name="T3" fmla="*/ 1216 h 1217"/>
              <a:gd name="T4" fmla="*/ 4123 w 4124"/>
              <a:gd name="T5" fmla="*/ 1216 h 1217"/>
              <a:gd name="T6" fmla="*/ 1282 w 4124"/>
              <a:gd name="T7" fmla="*/ 0 h 1217"/>
              <a:gd name="T8" fmla="*/ 0 w 4124"/>
              <a:gd name="T9" fmla="*/ 395 h 1217"/>
              <a:gd name="connsiteX0" fmla="*/ 0 w 9976"/>
              <a:gd name="connsiteY0" fmla="*/ 3246 h 10373"/>
              <a:gd name="connsiteX1" fmla="*/ 6838 w 9976"/>
              <a:gd name="connsiteY1" fmla="*/ 9992 h 10373"/>
              <a:gd name="connsiteX2" fmla="*/ 9976 w 9976"/>
              <a:gd name="connsiteY2" fmla="*/ 10373 h 10373"/>
              <a:gd name="connsiteX3" fmla="*/ 3109 w 9976"/>
              <a:gd name="connsiteY3" fmla="*/ 0 h 10373"/>
              <a:gd name="connsiteX4" fmla="*/ 0 w 9976"/>
              <a:gd name="connsiteY4" fmla="*/ 3246 h 10373"/>
              <a:gd name="connsiteX0" fmla="*/ 0 w 10000"/>
              <a:gd name="connsiteY0" fmla="*/ 3129 h 10000"/>
              <a:gd name="connsiteX1" fmla="*/ 6809 w 10000"/>
              <a:gd name="connsiteY1" fmla="*/ 9927 h 10000"/>
              <a:gd name="connsiteX2" fmla="*/ 10000 w 10000"/>
              <a:gd name="connsiteY2" fmla="*/ 10000 h 10000"/>
              <a:gd name="connsiteX3" fmla="*/ 3116 w 10000"/>
              <a:gd name="connsiteY3" fmla="*/ 0 h 10000"/>
              <a:gd name="connsiteX4" fmla="*/ 0 w 10000"/>
              <a:gd name="connsiteY4" fmla="*/ 3129 h 10000"/>
              <a:gd name="connsiteX0" fmla="*/ 0 w 10000"/>
              <a:gd name="connsiteY0" fmla="*/ 3129 h 10367"/>
              <a:gd name="connsiteX1" fmla="*/ 6809 w 10000"/>
              <a:gd name="connsiteY1" fmla="*/ 9927 h 10367"/>
              <a:gd name="connsiteX2" fmla="*/ 10000 w 10000"/>
              <a:gd name="connsiteY2" fmla="*/ 10367 h 10367"/>
              <a:gd name="connsiteX3" fmla="*/ 3116 w 10000"/>
              <a:gd name="connsiteY3" fmla="*/ 0 h 10367"/>
              <a:gd name="connsiteX4" fmla="*/ 0 w 10000"/>
              <a:gd name="connsiteY4" fmla="*/ 3129 h 10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67">
                <a:moveTo>
                  <a:pt x="0" y="3129"/>
                </a:moveTo>
                <a:lnTo>
                  <a:pt x="6809" y="9927"/>
                </a:lnTo>
                <a:lnTo>
                  <a:pt x="10000" y="10367"/>
                </a:lnTo>
                <a:lnTo>
                  <a:pt x="3116" y="0"/>
                </a:lnTo>
                <a:lnTo>
                  <a:pt x="0" y="3129"/>
                </a:lnTo>
              </a:path>
            </a:pathLst>
          </a:custGeom>
          <a:solidFill>
            <a:schemeClr val="accent1">
              <a:lumMod val="50000"/>
            </a:schemeClr>
          </a:solidFill>
          <a:ln>
            <a:noFill/>
          </a:ln>
          <a:effectLst/>
        </p:spPr>
        <p:txBody>
          <a:bodyPr wrap="none" anchor="ctr"/>
          <a:lstStyle/>
          <a:p>
            <a:endParaRPr lang="en-US" sz="675"/>
          </a:p>
        </p:txBody>
      </p:sp>
      <p:sp>
        <p:nvSpPr>
          <p:cNvPr id="34" name="Freeform 1"/>
          <p:cNvSpPr>
            <a:spLocks noChangeArrowheads="1"/>
          </p:cNvSpPr>
          <p:nvPr/>
        </p:nvSpPr>
        <p:spPr bwMode="auto">
          <a:xfrm>
            <a:off x="914400" y="2050682"/>
            <a:ext cx="5630148" cy="689410"/>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chemeClr val="accent1"/>
          </a:solidFill>
          <a:ln>
            <a:noFill/>
          </a:ln>
          <a:effectLst/>
        </p:spPr>
        <p:txBody>
          <a:bodyPr wrap="none" anchor="ctr"/>
          <a:lstStyle/>
          <a:p>
            <a:endParaRPr lang="en-US" sz="675"/>
          </a:p>
        </p:txBody>
      </p:sp>
      <p:sp>
        <p:nvSpPr>
          <p:cNvPr id="35" name="Freeform 7"/>
          <p:cNvSpPr>
            <a:spLocks noChangeArrowheads="1"/>
          </p:cNvSpPr>
          <p:nvPr/>
        </p:nvSpPr>
        <p:spPr bwMode="auto">
          <a:xfrm>
            <a:off x="914400" y="2787940"/>
            <a:ext cx="5630148" cy="575149"/>
          </a:xfrm>
          <a:custGeom>
            <a:avLst/>
            <a:gdLst>
              <a:gd name="T0" fmla="*/ 0 w 7121"/>
              <a:gd name="T1" fmla="*/ 1190 h 1191"/>
              <a:gd name="T2" fmla="*/ 7120 w 7121"/>
              <a:gd name="T3" fmla="*/ 1190 h 1191"/>
              <a:gd name="T4" fmla="*/ 7120 w 7121"/>
              <a:gd name="T5" fmla="*/ 0 h 1191"/>
              <a:gd name="T6" fmla="*/ 0 w 7121"/>
              <a:gd name="T7" fmla="*/ 0 h 1191"/>
              <a:gd name="T8" fmla="*/ 0 w 7121"/>
              <a:gd name="T9" fmla="*/ 1190 h 1191"/>
            </a:gdLst>
            <a:ahLst/>
            <a:cxnLst>
              <a:cxn ang="0">
                <a:pos x="T0" y="T1"/>
              </a:cxn>
              <a:cxn ang="0">
                <a:pos x="T2" y="T3"/>
              </a:cxn>
              <a:cxn ang="0">
                <a:pos x="T4" y="T5"/>
              </a:cxn>
              <a:cxn ang="0">
                <a:pos x="T6" y="T7"/>
              </a:cxn>
              <a:cxn ang="0">
                <a:pos x="T8" y="T9"/>
              </a:cxn>
            </a:cxnLst>
            <a:rect l="0" t="0" r="r" b="b"/>
            <a:pathLst>
              <a:path w="7121" h="1191">
                <a:moveTo>
                  <a:pt x="0" y="1190"/>
                </a:moveTo>
                <a:lnTo>
                  <a:pt x="7120" y="1190"/>
                </a:lnTo>
                <a:lnTo>
                  <a:pt x="7120" y="0"/>
                </a:lnTo>
                <a:lnTo>
                  <a:pt x="0" y="0"/>
                </a:lnTo>
                <a:lnTo>
                  <a:pt x="0" y="1190"/>
                </a:lnTo>
              </a:path>
            </a:pathLst>
          </a:custGeom>
          <a:solidFill>
            <a:schemeClr val="accent2"/>
          </a:solidFill>
          <a:ln>
            <a:noFill/>
          </a:ln>
          <a:effectLst/>
        </p:spPr>
        <p:txBody>
          <a:bodyPr wrap="none" anchor="ctr"/>
          <a:lstStyle/>
          <a:p>
            <a:endParaRPr lang="en-US" sz="675"/>
          </a:p>
        </p:txBody>
      </p:sp>
      <p:sp>
        <p:nvSpPr>
          <p:cNvPr id="36" name="Freeform 13"/>
          <p:cNvSpPr>
            <a:spLocks noChangeArrowheads="1"/>
          </p:cNvSpPr>
          <p:nvPr/>
        </p:nvSpPr>
        <p:spPr bwMode="auto">
          <a:xfrm>
            <a:off x="914400" y="3405051"/>
            <a:ext cx="5630148" cy="667573"/>
          </a:xfrm>
          <a:custGeom>
            <a:avLst/>
            <a:gdLst>
              <a:gd name="T0" fmla="*/ 0 w 7121"/>
              <a:gd name="T1" fmla="*/ 1544 h 1545"/>
              <a:gd name="T2" fmla="*/ 7120 w 7121"/>
              <a:gd name="T3" fmla="*/ 1544 h 1545"/>
              <a:gd name="T4" fmla="*/ 7120 w 7121"/>
              <a:gd name="T5" fmla="*/ 0 h 1545"/>
              <a:gd name="T6" fmla="*/ 0 w 7121"/>
              <a:gd name="T7" fmla="*/ 0 h 1545"/>
              <a:gd name="T8" fmla="*/ 0 w 7121"/>
              <a:gd name="T9" fmla="*/ 1544 h 1545"/>
            </a:gdLst>
            <a:ahLst/>
            <a:cxnLst>
              <a:cxn ang="0">
                <a:pos x="T0" y="T1"/>
              </a:cxn>
              <a:cxn ang="0">
                <a:pos x="T2" y="T3"/>
              </a:cxn>
              <a:cxn ang="0">
                <a:pos x="T4" y="T5"/>
              </a:cxn>
              <a:cxn ang="0">
                <a:pos x="T6" y="T7"/>
              </a:cxn>
              <a:cxn ang="0">
                <a:pos x="T8" y="T9"/>
              </a:cxn>
            </a:cxnLst>
            <a:rect l="0" t="0" r="r" b="b"/>
            <a:pathLst>
              <a:path w="7121" h="1545">
                <a:moveTo>
                  <a:pt x="0" y="1544"/>
                </a:moveTo>
                <a:lnTo>
                  <a:pt x="7120" y="1544"/>
                </a:lnTo>
                <a:lnTo>
                  <a:pt x="7120" y="0"/>
                </a:lnTo>
                <a:lnTo>
                  <a:pt x="0" y="0"/>
                </a:lnTo>
                <a:lnTo>
                  <a:pt x="0" y="1544"/>
                </a:lnTo>
              </a:path>
            </a:pathLst>
          </a:custGeom>
          <a:solidFill>
            <a:schemeClr val="accent3"/>
          </a:solidFill>
          <a:ln>
            <a:noFill/>
          </a:ln>
          <a:effectLst/>
        </p:spPr>
        <p:txBody>
          <a:bodyPr wrap="none" anchor="ctr"/>
          <a:lstStyle/>
          <a:p>
            <a:endParaRPr lang="en-US" sz="675"/>
          </a:p>
        </p:txBody>
      </p:sp>
      <p:sp>
        <p:nvSpPr>
          <p:cNvPr id="37" name="Freeform 19"/>
          <p:cNvSpPr>
            <a:spLocks noChangeArrowheads="1"/>
          </p:cNvSpPr>
          <p:nvPr/>
        </p:nvSpPr>
        <p:spPr bwMode="auto">
          <a:xfrm>
            <a:off x="914400" y="4133660"/>
            <a:ext cx="5630148" cy="606538"/>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chemeClr val="accent4"/>
          </a:solidFill>
          <a:ln>
            <a:noFill/>
          </a:ln>
          <a:effectLst/>
        </p:spPr>
        <p:txBody>
          <a:bodyPr wrap="none" anchor="ctr"/>
          <a:lstStyle/>
          <a:p>
            <a:endParaRPr lang="en-US" sz="675"/>
          </a:p>
        </p:txBody>
      </p:sp>
      <p:sp>
        <p:nvSpPr>
          <p:cNvPr id="38" name="Freeform 25"/>
          <p:cNvSpPr>
            <a:spLocks noChangeArrowheads="1"/>
          </p:cNvSpPr>
          <p:nvPr/>
        </p:nvSpPr>
        <p:spPr bwMode="auto">
          <a:xfrm>
            <a:off x="914400" y="4799327"/>
            <a:ext cx="5630148" cy="663758"/>
          </a:xfrm>
          <a:custGeom>
            <a:avLst/>
            <a:gdLst>
              <a:gd name="T0" fmla="*/ 0 w 7121"/>
              <a:gd name="T1" fmla="*/ 1533 h 1534"/>
              <a:gd name="T2" fmla="*/ 7120 w 7121"/>
              <a:gd name="T3" fmla="*/ 1533 h 1534"/>
              <a:gd name="T4" fmla="*/ 7120 w 7121"/>
              <a:gd name="T5" fmla="*/ 0 h 1534"/>
              <a:gd name="T6" fmla="*/ 0 w 7121"/>
              <a:gd name="T7" fmla="*/ 0 h 1534"/>
              <a:gd name="T8" fmla="*/ 0 w 7121"/>
              <a:gd name="T9" fmla="*/ 1533 h 1534"/>
            </a:gdLst>
            <a:ahLst/>
            <a:cxnLst>
              <a:cxn ang="0">
                <a:pos x="T0" y="T1"/>
              </a:cxn>
              <a:cxn ang="0">
                <a:pos x="T2" y="T3"/>
              </a:cxn>
              <a:cxn ang="0">
                <a:pos x="T4" y="T5"/>
              </a:cxn>
              <a:cxn ang="0">
                <a:pos x="T6" y="T7"/>
              </a:cxn>
              <a:cxn ang="0">
                <a:pos x="T8" y="T9"/>
              </a:cxn>
            </a:cxnLst>
            <a:rect l="0" t="0" r="r" b="b"/>
            <a:pathLst>
              <a:path w="7121" h="1534">
                <a:moveTo>
                  <a:pt x="0" y="1533"/>
                </a:moveTo>
                <a:lnTo>
                  <a:pt x="7120" y="1533"/>
                </a:lnTo>
                <a:lnTo>
                  <a:pt x="7120" y="0"/>
                </a:lnTo>
                <a:lnTo>
                  <a:pt x="0" y="0"/>
                </a:lnTo>
                <a:lnTo>
                  <a:pt x="0" y="1533"/>
                </a:lnTo>
              </a:path>
            </a:pathLst>
          </a:custGeom>
          <a:solidFill>
            <a:schemeClr val="accent5"/>
          </a:solidFill>
          <a:ln>
            <a:noFill/>
          </a:ln>
          <a:effectLst/>
        </p:spPr>
        <p:txBody>
          <a:bodyPr wrap="none" anchor="ctr"/>
          <a:lstStyle/>
          <a:p>
            <a:endParaRPr lang="en-US" sz="675"/>
          </a:p>
        </p:txBody>
      </p:sp>
      <p:sp>
        <p:nvSpPr>
          <p:cNvPr id="39" name="Freeform 31"/>
          <p:cNvSpPr>
            <a:spLocks noChangeArrowheads="1"/>
          </p:cNvSpPr>
          <p:nvPr/>
        </p:nvSpPr>
        <p:spPr bwMode="auto">
          <a:xfrm>
            <a:off x="6521660" y="4793660"/>
            <a:ext cx="556946" cy="827792"/>
          </a:xfrm>
          <a:custGeom>
            <a:avLst/>
            <a:gdLst>
              <a:gd name="T0" fmla="*/ 1287 w 1288"/>
              <a:gd name="T1" fmla="*/ 1913 h 1914"/>
              <a:gd name="T2" fmla="*/ 1287 w 1288"/>
              <a:gd name="T3" fmla="*/ 210 h 1914"/>
              <a:gd name="T4" fmla="*/ 0 w 1288"/>
              <a:gd name="T5" fmla="*/ 0 h 1914"/>
              <a:gd name="T6" fmla="*/ 0 w 1288"/>
              <a:gd name="T7" fmla="*/ 1544 h 1914"/>
              <a:gd name="T8" fmla="*/ 1287 w 1288"/>
              <a:gd name="T9" fmla="*/ 1913 h 1914"/>
            </a:gdLst>
            <a:ahLst/>
            <a:cxnLst>
              <a:cxn ang="0">
                <a:pos x="T0" y="T1"/>
              </a:cxn>
              <a:cxn ang="0">
                <a:pos x="T2" y="T3"/>
              </a:cxn>
              <a:cxn ang="0">
                <a:pos x="T4" y="T5"/>
              </a:cxn>
              <a:cxn ang="0">
                <a:pos x="T6" y="T7"/>
              </a:cxn>
              <a:cxn ang="0">
                <a:pos x="T8" y="T9"/>
              </a:cxn>
            </a:cxnLst>
            <a:rect l="0" t="0" r="r" b="b"/>
            <a:pathLst>
              <a:path w="1288" h="1914">
                <a:moveTo>
                  <a:pt x="1287" y="1913"/>
                </a:moveTo>
                <a:lnTo>
                  <a:pt x="1287" y="210"/>
                </a:lnTo>
                <a:lnTo>
                  <a:pt x="0" y="0"/>
                </a:lnTo>
                <a:lnTo>
                  <a:pt x="0" y="1544"/>
                </a:lnTo>
                <a:lnTo>
                  <a:pt x="1287" y="1913"/>
                </a:lnTo>
              </a:path>
            </a:pathLst>
          </a:custGeom>
          <a:solidFill>
            <a:schemeClr val="accent5">
              <a:lumMod val="75000"/>
            </a:schemeClr>
          </a:solidFill>
          <a:ln>
            <a:noFill/>
          </a:ln>
          <a:effectLst/>
        </p:spPr>
        <p:txBody>
          <a:bodyPr wrap="none" anchor="ctr"/>
          <a:lstStyle/>
          <a:p>
            <a:endParaRPr lang="en-US" sz="675"/>
          </a:p>
        </p:txBody>
      </p:sp>
      <p:sp>
        <p:nvSpPr>
          <p:cNvPr id="41" name="Freeform 32"/>
          <p:cNvSpPr>
            <a:spLocks noChangeArrowheads="1"/>
          </p:cNvSpPr>
          <p:nvPr/>
        </p:nvSpPr>
        <p:spPr bwMode="auto">
          <a:xfrm>
            <a:off x="7078607" y="4627664"/>
            <a:ext cx="1230242" cy="999453"/>
          </a:xfrm>
          <a:custGeom>
            <a:avLst/>
            <a:gdLst>
              <a:gd name="T0" fmla="*/ 2842 w 2843"/>
              <a:gd name="T1" fmla="*/ 1154 h 2309"/>
              <a:gd name="T2" fmla="*/ 0 w 2843"/>
              <a:gd name="T3" fmla="*/ 2308 h 2309"/>
              <a:gd name="T4" fmla="*/ 0 w 2843"/>
              <a:gd name="T5" fmla="*/ 606 h 2309"/>
              <a:gd name="T6" fmla="*/ 2842 w 2843"/>
              <a:gd name="T7" fmla="*/ 0 h 2309"/>
              <a:gd name="T8" fmla="*/ 2842 w 2843"/>
              <a:gd name="T9" fmla="*/ 1154 h 2309"/>
            </a:gdLst>
            <a:ahLst/>
            <a:cxnLst>
              <a:cxn ang="0">
                <a:pos x="T0" y="T1"/>
              </a:cxn>
              <a:cxn ang="0">
                <a:pos x="T2" y="T3"/>
              </a:cxn>
              <a:cxn ang="0">
                <a:pos x="T4" y="T5"/>
              </a:cxn>
              <a:cxn ang="0">
                <a:pos x="T6" y="T7"/>
              </a:cxn>
              <a:cxn ang="0">
                <a:pos x="T8" y="T9"/>
              </a:cxn>
            </a:cxnLst>
            <a:rect l="0" t="0" r="r" b="b"/>
            <a:pathLst>
              <a:path w="2843" h="2309">
                <a:moveTo>
                  <a:pt x="2842" y="1154"/>
                </a:moveTo>
                <a:lnTo>
                  <a:pt x="0" y="2308"/>
                </a:lnTo>
                <a:lnTo>
                  <a:pt x="0" y="606"/>
                </a:lnTo>
                <a:lnTo>
                  <a:pt x="2842" y="0"/>
                </a:lnTo>
                <a:lnTo>
                  <a:pt x="2842" y="1154"/>
                </a:lnTo>
              </a:path>
            </a:pathLst>
          </a:custGeom>
          <a:solidFill>
            <a:schemeClr val="accent5"/>
          </a:solidFill>
          <a:ln>
            <a:noFill/>
          </a:ln>
          <a:effectLst/>
        </p:spPr>
        <p:txBody>
          <a:bodyPr wrap="none" anchor="ctr"/>
          <a:lstStyle/>
          <a:p>
            <a:endParaRPr lang="en-US" sz="675"/>
          </a:p>
        </p:txBody>
      </p:sp>
      <p:sp>
        <p:nvSpPr>
          <p:cNvPr id="42" name="Freeform 33"/>
          <p:cNvSpPr>
            <a:spLocks noChangeArrowheads="1"/>
          </p:cNvSpPr>
          <p:nvPr/>
        </p:nvSpPr>
        <p:spPr bwMode="auto">
          <a:xfrm>
            <a:off x="6521660" y="4590471"/>
            <a:ext cx="1785282" cy="299454"/>
          </a:xfrm>
          <a:custGeom>
            <a:avLst/>
            <a:gdLst>
              <a:gd name="T0" fmla="*/ 0 w 4129"/>
              <a:gd name="T1" fmla="*/ 482 h 694"/>
              <a:gd name="T2" fmla="*/ 2708 w 4129"/>
              <a:gd name="T3" fmla="*/ 0 h 694"/>
              <a:gd name="T4" fmla="*/ 4128 w 4129"/>
              <a:gd name="T5" fmla="*/ 92 h 694"/>
              <a:gd name="T6" fmla="*/ 1287 w 4129"/>
              <a:gd name="T7" fmla="*/ 693 h 694"/>
              <a:gd name="T8" fmla="*/ 0 w 4129"/>
              <a:gd name="T9" fmla="*/ 482 h 694"/>
            </a:gdLst>
            <a:ahLst/>
            <a:cxnLst>
              <a:cxn ang="0">
                <a:pos x="T0" y="T1"/>
              </a:cxn>
              <a:cxn ang="0">
                <a:pos x="T2" y="T3"/>
              </a:cxn>
              <a:cxn ang="0">
                <a:pos x="T4" y="T5"/>
              </a:cxn>
              <a:cxn ang="0">
                <a:pos x="T6" y="T7"/>
              </a:cxn>
              <a:cxn ang="0">
                <a:pos x="T8" y="T9"/>
              </a:cxn>
            </a:cxnLst>
            <a:rect l="0" t="0" r="r" b="b"/>
            <a:pathLst>
              <a:path w="4129" h="694">
                <a:moveTo>
                  <a:pt x="0" y="482"/>
                </a:moveTo>
                <a:lnTo>
                  <a:pt x="2708" y="0"/>
                </a:lnTo>
                <a:lnTo>
                  <a:pt x="4128" y="92"/>
                </a:lnTo>
                <a:lnTo>
                  <a:pt x="1287" y="693"/>
                </a:lnTo>
                <a:lnTo>
                  <a:pt x="0" y="482"/>
                </a:lnTo>
              </a:path>
            </a:pathLst>
          </a:custGeom>
          <a:solidFill>
            <a:schemeClr val="accent5">
              <a:lumMod val="50000"/>
            </a:schemeClr>
          </a:solidFill>
          <a:ln>
            <a:noFill/>
          </a:ln>
          <a:effectLst/>
        </p:spPr>
        <p:txBody>
          <a:bodyPr wrap="none" anchor="ctr"/>
          <a:lstStyle/>
          <a:p>
            <a:endParaRPr lang="en-US" sz="675"/>
          </a:p>
        </p:txBody>
      </p:sp>
      <p:sp>
        <p:nvSpPr>
          <p:cNvPr id="44" name="Freeform 36"/>
          <p:cNvSpPr>
            <a:spLocks noChangeArrowheads="1"/>
          </p:cNvSpPr>
          <p:nvPr/>
        </p:nvSpPr>
        <p:spPr bwMode="auto">
          <a:xfrm>
            <a:off x="6523568" y="4133659"/>
            <a:ext cx="555039" cy="675203"/>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chemeClr val="accent4">
              <a:lumMod val="75000"/>
            </a:schemeClr>
          </a:solidFill>
          <a:ln>
            <a:noFill/>
          </a:ln>
          <a:effectLst/>
        </p:spPr>
        <p:txBody>
          <a:bodyPr wrap="none" anchor="ctr"/>
          <a:lstStyle/>
          <a:p>
            <a:endParaRPr lang="en-US" sz="675"/>
          </a:p>
        </p:txBody>
      </p:sp>
      <p:sp>
        <p:nvSpPr>
          <p:cNvPr id="45" name="Freeform 37"/>
          <p:cNvSpPr>
            <a:spLocks noChangeArrowheads="1"/>
          </p:cNvSpPr>
          <p:nvPr/>
        </p:nvSpPr>
        <p:spPr bwMode="auto">
          <a:xfrm>
            <a:off x="7076699" y="4133659"/>
            <a:ext cx="1240554" cy="675203"/>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chemeClr val="accent4"/>
          </a:solidFill>
          <a:ln>
            <a:noFill/>
          </a:ln>
          <a:effectLst/>
        </p:spPr>
        <p:txBody>
          <a:bodyPr wrap="none" anchor="ctr"/>
          <a:lstStyle/>
          <a:p>
            <a:endParaRPr lang="en-US" sz="675"/>
          </a:p>
        </p:txBody>
      </p:sp>
      <p:sp>
        <p:nvSpPr>
          <p:cNvPr id="46" name="Freeform 38"/>
          <p:cNvSpPr>
            <a:spLocks noChangeArrowheads="1"/>
          </p:cNvSpPr>
          <p:nvPr/>
        </p:nvSpPr>
        <p:spPr bwMode="auto">
          <a:xfrm>
            <a:off x="6521660" y="1828800"/>
            <a:ext cx="556500" cy="912797"/>
          </a:xfrm>
          <a:custGeom>
            <a:avLst/>
            <a:gdLst>
              <a:gd name="T0" fmla="*/ 0 w 1288"/>
              <a:gd name="T1" fmla="*/ 2185 h 2186"/>
              <a:gd name="T2" fmla="*/ 1287 w 1288"/>
              <a:gd name="T3" fmla="*/ 1790 h 2186"/>
              <a:gd name="T4" fmla="*/ 1287 w 1288"/>
              <a:gd name="T5" fmla="*/ 0 h 2186"/>
              <a:gd name="T6" fmla="*/ 0 w 1288"/>
              <a:gd name="T7" fmla="*/ 528 h 2186"/>
              <a:gd name="T8" fmla="*/ 0 w 1288"/>
              <a:gd name="T9" fmla="*/ 2185 h 2186"/>
              <a:gd name="connsiteX0" fmla="*/ 0 w 9992"/>
              <a:gd name="connsiteY0" fmla="*/ 9995 h 9995"/>
              <a:gd name="connsiteX1" fmla="*/ 9992 w 9992"/>
              <a:gd name="connsiteY1" fmla="*/ 8188 h 9995"/>
              <a:gd name="connsiteX2" fmla="*/ 9992 w 9992"/>
              <a:gd name="connsiteY2" fmla="*/ 0 h 9995"/>
              <a:gd name="connsiteX3" fmla="*/ 0 w 9992"/>
              <a:gd name="connsiteY3" fmla="*/ 2415 h 9995"/>
              <a:gd name="connsiteX4" fmla="*/ 0 w 9992"/>
              <a:gd name="connsiteY4" fmla="*/ 9925 h 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2" h="9995">
                <a:moveTo>
                  <a:pt x="0" y="9995"/>
                </a:moveTo>
                <a:lnTo>
                  <a:pt x="9992" y="8188"/>
                </a:lnTo>
                <a:lnTo>
                  <a:pt x="9992" y="0"/>
                </a:lnTo>
                <a:lnTo>
                  <a:pt x="0" y="2415"/>
                </a:lnTo>
                <a:lnTo>
                  <a:pt x="0" y="9925"/>
                </a:lnTo>
              </a:path>
            </a:pathLst>
          </a:custGeom>
          <a:solidFill>
            <a:schemeClr val="accent1">
              <a:lumMod val="75000"/>
            </a:schemeClr>
          </a:solidFill>
          <a:ln>
            <a:noFill/>
          </a:ln>
          <a:effectLst/>
        </p:spPr>
        <p:txBody>
          <a:bodyPr wrap="none" anchor="ctr"/>
          <a:lstStyle/>
          <a:p>
            <a:endParaRPr lang="en-US" sz="675"/>
          </a:p>
        </p:txBody>
      </p:sp>
      <p:sp>
        <p:nvSpPr>
          <p:cNvPr id="47" name="Freeform 39"/>
          <p:cNvSpPr>
            <a:spLocks noChangeArrowheads="1"/>
          </p:cNvSpPr>
          <p:nvPr/>
        </p:nvSpPr>
        <p:spPr bwMode="auto">
          <a:xfrm>
            <a:off x="7076698" y="1828801"/>
            <a:ext cx="1230243" cy="1307333"/>
          </a:xfrm>
          <a:custGeom>
            <a:avLst/>
            <a:gdLst>
              <a:gd name="T0" fmla="*/ 0 w 2842"/>
              <a:gd name="T1" fmla="*/ 0 h 3007"/>
              <a:gd name="T2" fmla="*/ 2841 w 2842"/>
              <a:gd name="T3" fmla="*/ 1836 h 3007"/>
              <a:gd name="T4" fmla="*/ 2841 w 2842"/>
              <a:gd name="T5" fmla="*/ 3006 h 3007"/>
              <a:gd name="T6" fmla="*/ 0 w 2842"/>
              <a:gd name="T7" fmla="*/ 1790 h 3007"/>
              <a:gd name="T8" fmla="*/ 0 w 2842"/>
              <a:gd name="T9" fmla="*/ 0 h 3007"/>
              <a:gd name="connsiteX0" fmla="*/ 0 w 9996"/>
              <a:gd name="connsiteY0" fmla="*/ 0 h 10187"/>
              <a:gd name="connsiteX1" fmla="*/ 9996 w 9996"/>
              <a:gd name="connsiteY1" fmla="*/ 6106 h 10187"/>
              <a:gd name="connsiteX2" fmla="*/ 9996 w 9996"/>
              <a:gd name="connsiteY2" fmla="*/ 10187 h 10187"/>
              <a:gd name="connsiteX3" fmla="*/ 0 w 9996"/>
              <a:gd name="connsiteY3" fmla="*/ 5953 h 10187"/>
              <a:gd name="connsiteX4" fmla="*/ 0 w 9996"/>
              <a:gd name="connsiteY4" fmla="*/ 0 h 10187"/>
              <a:gd name="connsiteX0" fmla="*/ 0 w 10000"/>
              <a:gd name="connsiteY0" fmla="*/ 0 h 10156"/>
              <a:gd name="connsiteX1" fmla="*/ 10000 w 10000"/>
              <a:gd name="connsiteY1" fmla="*/ 5994 h 10156"/>
              <a:gd name="connsiteX2" fmla="*/ 9967 w 10000"/>
              <a:gd name="connsiteY2" fmla="*/ 10156 h 10156"/>
              <a:gd name="connsiteX3" fmla="*/ 0 w 10000"/>
              <a:gd name="connsiteY3" fmla="*/ 5844 h 10156"/>
              <a:gd name="connsiteX4" fmla="*/ 0 w 10000"/>
              <a:gd name="connsiteY4" fmla="*/ 0 h 1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56">
                <a:moveTo>
                  <a:pt x="0" y="0"/>
                </a:moveTo>
                <a:lnTo>
                  <a:pt x="10000" y="5994"/>
                </a:lnTo>
                <a:cubicBezTo>
                  <a:pt x="9989" y="7381"/>
                  <a:pt x="9978" y="8769"/>
                  <a:pt x="9967" y="10156"/>
                </a:cubicBezTo>
                <a:lnTo>
                  <a:pt x="0" y="5844"/>
                </a:lnTo>
                <a:lnTo>
                  <a:pt x="0" y="0"/>
                </a:lnTo>
              </a:path>
            </a:pathLst>
          </a:custGeom>
          <a:solidFill>
            <a:schemeClr val="accent1"/>
          </a:solidFill>
          <a:ln>
            <a:noFill/>
          </a:ln>
          <a:effectLst/>
        </p:spPr>
        <p:txBody>
          <a:bodyPr wrap="none" anchor="ctr"/>
          <a:lstStyle/>
          <a:p>
            <a:endParaRPr lang="en-US" sz="675"/>
          </a:p>
        </p:txBody>
      </p:sp>
      <p:sp>
        <p:nvSpPr>
          <p:cNvPr id="48" name="Freeform 41"/>
          <p:cNvSpPr>
            <a:spLocks noChangeArrowheads="1"/>
          </p:cNvSpPr>
          <p:nvPr/>
        </p:nvSpPr>
        <p:spPr bwMode="auto">
          <a:xfrm>
            <a:off x="6538822" y="3221089"/>
            <a:ext cx="1786833" cy="364972"/>
          </a:xfrm>
          <a:custGeom>
            <a:avLst/>
            <a:gdLst>
              <a:gd name="T0" fmla="*/ 0 w 4130"/>
              <a:gd name="T1" fmla="*/ 272 h 739"/>
              <a:gd name="T2" fmla="*/ 2862 w 4130"/>
              <a:gd name="T3" fmla="*/ 738 h 739"/>
              <a:gd name="T4" fmla="*/ 4129 w 4130"/>
              <a:gd name="T5" fmla="*/ 723 h 739"/>
              <a:gd name="T6" fmla="*/ 1287 w 4130"/>
              <a:gd name="T7" fmla="*/ 0 h 739"/>
              <a:gd name="T8" fmla="*/ 0 w 4130"/>
              <a:gd name="T9" fmla="*/ 272 h 739"/>
              <a:gd name="connsiteX0" fmla="*/ 0 w 9998"/>
              <a:gd name="connsiteY0" fmla="*/ 4422 h 10727"/>
              <a:gd name="connsiteX1" fmla="*/ 6930 w 9998"/>
              <a:gd name="connsiteY1" fmla="*/ 10727 h 10727"/>
              <a:gd name="connsiteX2" fmla="*/ 9998 w 9998"/>
              <a:gd name="connsiteY2" fmla="*/ 10524 h 10727"/>
              <a:gd name="connsiteX3" fmla="*/ 3116 w 9998"/>
              <a:gd name="connsiteY3" fmla="*/ 0 h 10727"/>
              <a:gd name="connsiteX4" fmla="*/ 0 w 9998"/>
              <a:gd name="connsiteY4" fmla="*/ 4422 h 10727"/>
              <a:gd name="connsiteX0" fmla="*/ 0 w 10000"/>
              <a:gd name="connsiteY0" fmla="*/ 4122 h 10156"/>
              <a:gd name="connsiteX1" fmla="*/ 6931 w 10000"/>
              <a:gd name="connsiteY1" fmla="*/ 10000 h 10156"/>
              <a:gd name="connsiteX2" fmla="*/ 10000 w 10000"/>
              <a:gd name="connsiteY2" fmla="*/ 10156 h 10156"/>
              <a:gd name="connsiteX3" fmla="*/ 3117 w 10000"/>
              <a:gd name="connsiteY3" fmla="*/ 0 h 10156"/>
              <a:gd name="connsiteX4" fmla="*/ 0 w 10000"/>
              <a:gd name="connsiteY4" fmla="*/ 4122 h 10156"/>
              <a:gd name="connsiteX0" fmla="*/ 0 w 10000"/>
              <a:gd name="connsiteY0" fmla="*/ 4122 h 10618"/>
              <a:gd name="connsiteX1" fmla="*/ 6931 w 10000"/>
              <a:gd name="connsiteY1" fmla="*/ 10000 h 10618"/>
              <a:gd name="connsiteX2" fmla="*/ 10000 w 10000"/>
              <a:gd name="connsiteY2" fmla="*/ 10618 h 10618"/>
              <a:gd name="connsiteX3" fmla="*/ 3117 w 10000"/>
              <a:gd name="connsiteY3" fmla="*/ 0 h 10618"/>
              <a:gd name="connsiteX4" fmla="*/ 0 w 10000"/>
              <a:gd name="connsiteY4" fmla="*/ 4122 h 1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18">
                <a:moveTo>
                  <a:pt x="0" y="4122"/>
                </a:moveTo>
                <a:lnTo>
                  <a:pt x="6931" y="10000"/>
                </a:lnTo>
                <a:lnTo>
                  <a:pt x="10000" y="10618"/>
                </a:lnTo>
                <a:lnTo>
                  <a:pt x="3117" y="0"/>
                </a:lnTo>
                <a:cubicBezTo>
                  <a:pt x="2077" y="1144"/>
                  <a:pt x="1039" y="2978"/>
                  <a:pt x="0" y="4122"/>
                </a:cubicBezTo>
              </a:path>
            </a:pathLst>
          </a:custGeom>
          <a:solidFill>
            <a:schemeClr val="accent2">
              <a:lumMod val="50000"/>
            </a:schemeClr>
          </a:solidFill>
          <a:ln>
            <a:noFill/>
          </a:ln>
          <a:effectLst/>
        </p:spPr>
        <p:txBody>
          <a:bodyPr wrap="none" anchor="ctr"/>
          <a:lstStyle/>
          <a:p>
            <a:endParaRPr lang="en-US" sz="675"/>
          </a:p>
        </p:txBody>
      </p:sp>
      <p:sp>
        <p:nvSpPr>
          <p:cNvPr id="49" name="Freeform 42"/>
          <p:cNvSpPr>
            <a:spLocks noChangeArrowheads="1"/>
          </p:cNvSpPr>
          <p:nvPr/>
        </p:nvSpPr>
        <p:spPr bwMode="auto">
          <a:xfrm>
            <a:off x="6542640" y="2646082"/>
            <a:ext cx="554595" cy="716560"/>
          </a:xfrm>
          <a:custGeom>
            <a:avLst/>
            <a:gdLst>
              <a:gd name="T0" fmla="*/ 0 w 1283"/>
              <a:gd name="T1" fmla="*/ 1539 h 1540"/>
              <a:gd name="T2" fmla="*/ 1282 w 1283"/>
              <a:gd name="T3" fmla="*/ 1267 h 1540"/>
              <a:gd name="T4" fmla="*/ 1282 w 1283"/>
              <a:gd name="T5" fmla="*/ 0 h 1540"/>
              <a:gd name="T6" fmla="*/ 0 w 1283"/>
              <a:gd name="T7" fmla="*/ 349 h 1540"/>
              <a:gd name="T8" fmla="*/ 0 w 1283"/>
              <a:gd name="T9" fmla="*/ 1539 h 1540"/>
              <a:gd name="connsiteX0" fmla="*/ 0 w 9992"/>
              <a:gd name="connsiteY0" fmla="*/ 9596 h 9596"/>
              <a:gd name="connsiteX1" fmla="*/ 9992 w 9992"/>
              <a:gd name="connsiteY1" fmla="*/ 7829 h 9596"/>
              <a:gd name="connsiteX2" fmla="*/ 9992 w 9992"/>
              <a:gd name="connsiteY2" fmla="*/ 0 h 9596"/>
              <a:gd name="connsiteX3" fmla="*/ 0 w 9992"/>
              <a:gd name="connsiteY3" fmla="*/ 1868 h 9596"/>
              <a:gd name="connsiteX4" fmla="*/ 0 w 9992"/>
              <a:gd name="connsiteY4" fmla="*/ 9596 h 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2" h="9596">
                <a:moveTo>
                  <a:pt x="0" y="9596"/>
                </a:moveTo>
                <a:lnTo>
                  <a:pt x="9992" y="7829"/>
                </a:lnTo>
                <a:lnTo>
                  <a:pt x="9992" y="0"/>
                </a:lnTo>
                <a:lnTo>
                  <a:pt x="0" y="1868"/>
                </a:lnTo>
                <a:lnTo>
                  <a:pt x="0" y="9596"/>
                </a:lnTo>
              </a:path>
            </a:pathLst>
          </a:custGeom>
          <a:solidFill>
            <a:schemeClr val="accent2">
              <a:lumMod val="75000"/>
            </a:schemeClr>
          </a:solidFill>
          <a:ln>
            <a:noFill/>
          </a:ln>
          <a:effectLst/>
        </p:spPr>
        <p:txBody>
          <a:bodyPr wrap="none" anchor="ctr"/>
          <a:lstStyle/>
          <a:p>
            <a:endParaRPr lang="en-US" sz="675"/>
          </a:p>
        </p:txBody>
      </p:sp>
      <p:sp>
        <p:nvSpPr>
          <p:cNvPr id="50" name="Freeform 43"/>
          <p:cNvSpPr>
            <a:spLocks noChangeArrowheads="1"/>
          </p:cNvSpPr>
          <p:nvPr/>
        </p:nvSpPr>
        <p:spPr bwMode="auto">
          <a:xfrm>
            <a:off x="7097679" y="2645775"/>
            <a:ext cx="1222953" cy="937839"/>
          </a:xfrm>
          <a:custGeom>
            <a:avLst/>
            <a:gdLst>
              <a:gd name="T0" fmla="*/ 0 w 2842"/>
              <a:gd name="T1" fmla="*/ 1267 h 1991"/>
              <a:gd name="T2" fmla="*/ 2841 w 2842"/>
              <a:gd name="T3" fmla="*/ 1990 h 1991"/>
              <a:gd name="T4" fmla="*/ 2841 w 2842"/>
              <a:gd name="T5" fmla="*/ 1159 h 1991"/>
              <a:gd name="T6" fmla="*/ 0 w 2842"/>
              <a:gd name="T7" fmla="*/ 0 h 1991"/>
              <a:gd name="T8" fmla="*/ 0 w 2842"/>
              <a:gd name="T9" fmla="*/ 1267 h 1991"/>
              <a:gd name="connsiteX0" fmla="*/ 0 w 9996"/>
              <a:gd name="connsiteY0" fmla="*/ 6364 h 9995"/>
              <a:gd name="connsiteX1" fmla="*/ 9996 w 9996"/>
              <a:gd name="connsiteY1" fmla="*/ 9995 h 9995"/>
              <a:gd name="connsiteX2" fmla="*/ 9930 w 9996"/>
              <a:gd name="connsiteY2" fmla="*/ 5607 h 9995"/>
              <a:gd name="connsiteX3" fmla="*/ 0 w 9996"/>
              <a:gd name="connsiteY3" fmla="*/ 0 h 9995"/>
              <a:gd name="connsiteX4" fmla="*/ 0 w 9996"/>
              <a:gd name="connsiteY4" fmla="*/ 6364 h 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6" h="9995">
                <a:moveTo>
                  <a:pt x="0" y="6364"/>
                </a:moveTo>
                <a:lnTo>
                  <a:pt x="9996" y="9995"/>
                </a:lnTo>
                <a:cubicBezTo>
                  <a:pt x="9974" y="8532"/>
                  <a:pt x="9952" y="7070"/>
                  <a:pt x="9930" y="5607"/>
                </a:cubicBezTo>
                <a:lnTo>
                  <a:pt x="0" y="0"/>
                </a:lnTo>
                <a:lnTo>
                  <a:pt x="0" y="6364"/>
                </a:lnTo>
              </a:path>
            </a:pathLst>
          </a:custGeom>
          <a:solidFill>
            <a:schemeClr val="accent2"/>
          </a:solidFill>
          <a:ln>
            <a:noFill/>
          </a:ln>
          <a:effectLst/>
        </p:spPr>
        <p:txBody>
          <a:bodyPr wrap="none" anchor="ctr"/>
          <a:lstStyle/>
          <a:p>
            <a:endParaRPr lang="en-US" sz="675"/>
          </a:p>
        </p:txBody>
      </p:sp>
      <p:sp>
        <p:nvSpPr>
          <p:cNvPr id="51" name="Freeform 44"/>
          <p:cNvSpPr>
            <a:spLocks noChangeArrowheads="1"/>
          </p:cNvSpPr>
          <p:nvPr/>
        </p:nvSpPr>
        <p:spPr bwMode="auto">
          <a:xfrm>
            <a:off x="6544548" y="3323036"/>
            <a:ext cx="556946" cy="749589"/>
          </a:xfrm>
          <a:custGeom>
            <a:avLst/>
            <a:gdLst>
              <a:gd name="T0" fmla="*/ 0 w 1288"/>
              <a:gd name="T1" fmla="*/ 1734 h 1735"/>
              <a:gd name="T2" fmla="*/ 1287 w 1288"/>
              <a:gd name="T3" fmla="*/ 1708 h 1735"/>
              <a:gd name="T4" fmla="*/ 1287 w 1288"/>
              <a:gd name="T5" fmla="*/ 0 h 1735"/>
              <a:gd name="T6" fmla="*/ 0 w 1288"/>
              <a:gd name="T7" fmla="*/ 190 h 1735"/>
              <a:gd name="T8" fmla="*/ 0 w 1288"/>
              <a:gd name="T9" fmla="*/ 1734 h 1735"/>
            </a:gdLst>
            <a:ahLst/>
            <a:cxnLst>
              <a:cxn ang="0">
                <a:pos x="T0" y="T1"/>
              </a:cxn>
              <a:cxn ang="0">
                <a:pos x="T2" y="T3"/>
              </a:cxn>
              <a:cxn ang="0">
                <a:pos x="T4" y="T5"/>
              </a:cxn>
              <a:cxn ang="0">
                <a:pos x="T6" y="T7"/>
              </a:cxn>
              <a:cxn ang="0">
                <a:pos x="T8" y="T9"/>
              </a:cxn>
            </a:cxnLst>
            <a:rect l="0" t="0" r="r" b="b"/>
            <a:pathLst>
              <a:path w="1288" h="1735">
                <a:moveTo>
                  <a:pt x="0" y="1734"/>
                </a:moveTo>
                <a:lnTo>
                  <a:pt x="1287" y="1708"/>
                </a:lnTo>
                <a:lnTo>
                  <a:pt x="1287" y="0"/>
                </a:lnTo>
                <a:lnTo>
                  <a:pt x="0" y="190"/>
                </a:lnTo>
                <a:lnTo>
                  <a:pt x="0" y="1734"/>
                </a:lnTo>
              </a:path>
            </a:pathLst>
          </a:custGeom>
          <a:solidFill>
            <a:schemeClr val="accent3">
              <a:lumMod val="75000"/>
            </a:schemeClr>
          </a:solidFill>
          <a:ln>
            <a:noFill/>
          </a:ln>
          <a:effectLst/>
        </p:spPr>
        <p:txBody>
          <a:bodyPr wrap="none" anchor="ctr"/>
          <a:lstStyle/>
          <a:p>
            <a:endParaRPr lang="en-US" sz="675"/>
          </a:p>
        </p:txBody>
      </p:sp>
      <p:sp>
        <p:nvSpPr>
          <p:cNvPr id="52" name="Freeform 45"/>
          <p:cNvSpPr>
            <a:spLocks noChangeArrowheads="1"/>
          </p:cNvSpPr>
          <p:nvPr/>
        </p:nvSpPr>
        <p:spPr bwMode="auto">
          <a:xfrm>
            <a:off x="7101494" y="3323036"/>
            <a:ext cx="1215759" cy="787342"/>
          </a:xfrm>
          <a:custGeom>
            <a:avLst/>
            <a:gdLst>
              <a:gd name="T0" fmla="*/ 2842 w 2843"/>
              <a:gd name="T1" fmla="*/ 1821 h 1822"/>
              <a:gd name="T2" fmla="*/ 0 w 2843"/>
              <a:gd name="T3" fmla="*/ 1708 h 1822"/>
              <a:gd name="T4" fmla="*/ 0 w 2843"/>
              <a:gd name="T5" fmla="*/ 0 h 1822"/>
              <a:gd name="T6" fmla="*/ 2842 w 2843"/>
              <a:gd name="T7" fmla="*/ 636 h 1822"/>
              <a:gd name="T8" fmla="*/ 2842 w 2843"/>
              <a:gd name="T9" fmla="*/ 1821 h 1822"/>
              <a:gd name="connsiteX0" fmla="*/ 9996 w 9996"/>
              <a:gd name="connsiteY0" fmla="*/ 9995 h 9995"/>
              <a:gd name="connsiteX1" fmla="*/ 0 w 9996"/>
              <a:gd name="connsiteY1" fmla="*/ 9374 h 9995"/>
              <a:gd name="connsiteX2" fmla="*/ 0 w 9996"/>
              <a:gd name="connsiteY2" fmla="*/ 0 h 9995"/>
              <a:gd name="connsiteX3" fmla="*/ 9996 w 9996"/>
              <a:gd name="connsiteY3" fmla="*/ 3746 h 9995"/>
              <a:gd name="connsiteX4" fmla="*/ 9996 w 9996"/>
              <a:gd name="connsiteY4" fmla="*/ 9995 h 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6" h="9995">
                <a:moveTo>
                  <a:pt x="9996" y="9995"/>
                </a:moveTo>
                <a:lnTo>
                  <a:pt x="0" y="9374"/>
                </a:lnTo>
                <a:lnTo>
                  <a:pt x="0" y="0"/>
                </a:lnTo>
                <a:lnTo>
                  <a:pt x="9996" y="3746"/>
                </a:lnTo>
                <a:lnTo>
                  <a:pt x="9996" y="9995"/>
                </a:lnTo>
              </a:path>
            </a:pathLst>
          </a:custGeom>
          <a:solidFill>
            <a:schemeClr val="accent3"/>
          </a:solidFill>
          <a:ln>
            <a:noFill/>
          </a:ln>
          <a:effectLst/>
        </p:spPr>
        <p:txBody>
          <a:bodyPr wrap="none" anchor="ctr"/>
          <a:lstStyle/>
          <a:p>
            <a:endParaRPr lang="en-US" sz="675"/>
          </a:p>
        </p:txBody>
      </p:sp>
      <p:sp>
        <p:nvSpPr>
          <p:cNvPr id="53" name="Freeform 46"/>
          <p:cNvSpPr>
            <a:spLocks noChangeArrowheads="1"/>
          </p:cNvSpPr>
          <p:nvPr/>
        </p:nvSpPr>
        <p:spPr bwMode="auto">
          <a:xfrm>
            <a:off x="6519753" y="4049736"/>
            <a:ext cx="1787189" cy="62943"/>
          </a:xfrm>
          <a:custGeom>
            <a:avLst/>
            <a:gdLst>
              <a:gd name="T0" fmla="*/ 0 w 4130"/>
              <a:gd name="T1" fmla="*/ 56 h 144"/>
              <a:gd name="T2" fmla="*/ 3303 w 4130"/>
              <a:gd name="T3" fmla="*/ 143 h 144"/>
              <a:gd name="T4" fmla="*/ 4129 w 4130"/>
              <a:gd name="T5" fmla="*/ 143 h 144"/>
              <a:gd name="T6" fmla="*/ 1282 w 4130"/>
              <a:gd name="T7" fmla="*/ 0 h 144"/>
              <a:gd name="T8" fmla="*/ 0 w 4130"/>
              <a:gd name="T9" fmla="*/ 56 h 144"/>
            </a:gdLst>
            <a:ahLst/>
            <a:cxnLst>
              <a:cxn ang="0">
                <a:pos x="T0" y="T1"/>
              </a:cxn>
              <a:cxn ang="0">
                <a:pos x="T2" y="T3"/>
              </a:cxn>
              <a:cxn ang="0">
                <a:pos x="T4" y="T5"/>
              </a:cxn>
              <a:cxn ang="0">
                <a:pos x="T6" y="T7"/>
              </a:cxn>
              <a:cxn ang="0">
                <a:pos x="T8" y="T9"/>
              </a:cxn>
            </a:cxnLst>
            <a:rect l="0" t="0" r="r" b="b"/>
            <a:pathLst>
              <a:path w="4130" h="144">
                <a:moveTo>
                  <a:pt x="0" y="56"/>
                </a:moveTo>
                <a:lnTo>
                  <a:pt x="3303" y="143"/>
                </a:lnTo>
                <a:lnTo>
                  <a:pt x="4129" y="143"/>
                </a:lnTo>
                <a:lnTo>
                  <a:pt x="1282" y="0"/>
                </a:lnTo>
                <a:lnTo>
                  <a:pt x="0" y="56"/>
                </a:lnTo>
              </a:path>
            </a:pathLst>
          </a:custGeom>
          <a:solidFill>
            <a:schemeClr val="accent3">
              <a:lumMod val="50000"/>
            </a:schemeClr>
          </a:solidFill>
          <a:ln>
            <a:noFill/>
          </a:ln>
          <a:effectLst/>
        </p:spPr>
        <p:txBody>
          <a:bodyPr wrap="none" anchor="ctr"/>
          <a:lstStyle/>
          <a:p>
            <a:endParaRPr lang="en-US" sz="675"/>
          </a:p>
        </p:txBody>
      </p:sp>
      <p:grpSp>
        <p:nvGrpSpPr>
          <p:cNvPr id="2" name="Group 1"/>
          <p:cNvGrpSpPr/>
          <p:nvPr/>
        </p:nvGrpSpPr>
        <p:grpSpPr>
          <a:xfrm>
            <a:off x="7275500" y="1980595"/>
            <a:ext cx="1106500" cy="3586590"/>
            <a:chOff x="19621295" y="83924"/>
            <a:chExt cx="1433291" cy="4645842"/>
          </a:xfrm>
        </p:grpSpPr>
        <p:sp>
          <p:nvSpPr>
            <p:cNvPr id="54" name="Freeform 47"/>
            <p:cNvSpPr>
              <a:spLocks noChangeArrowheads="1"/>
            </p:cNvSpPr>
            <p:nvPr/>
          </p:nvSpPr>
          <p:spPr bwMode="auto">
            <a:xfrm>
              <a:off x="19621295" y="83924"/>
              <a:ext cx="1015661" cy="4645842"/>
            </a:xfrm>
            <a:custGeom>
              <a:avLst/>
              <a:gdLst>
                <a:gd name="T0" fmla="*/ 0 w 1812"/>
                <a:gd name="T1" fmla="*/ 10 h 8290"/>
                <a:gd name="T2" fmla="*/ 0 w 1812"/>
                <a:gd name="T3" fmla="*/ 10 h 8290"/>
                <a:gd name="T4" fmla="*/ 216 w 1812"/>
                <a:gd name="T5" fmla="*/ 10 h 8290"/>
                <a:gd name="T6" fmla="*/ 1811 w 1812"/>
                <a:gd name="T7" fmla="*/ 8289 h 8290"/>
                <a:gd name="T8" fmla="*/ 1462 w 1812"/>
                <a:gd name="T9" fmla="*/ 8222 h 8290"/>
                <a:gd name="T10" fmla="*/ 0 w 1812"/>
                <a:gd name="T11" fmla="*/ 10 h 8290"/>
              </a:gdLst>
              <a:ahLst/>
              <a:cxnLst>
                <a:cxn ang="0">
                  <a:pos x="T0" y="T1"/>
                </a:cxn>
                <a:cxn ang="0">
                  <a:pos x="T2" y="T3"/>
                </a:cxn>
                <a:cxn ang="0">
                  <a:pos x="T4" y="T5"/>
                </a:cxn>
                <a:cxn ang="0">
                  <a:pos x="T6" y="T7"/>
                </a:cxn>
                <a:cxn ang="0">
                  <a:pos x="T8" y="T9"/>
                </a:cxn>
                <a:cxn ang="0">
                  <a:pos x="T10" y="T11"/>
                </a:cxn>
              </a:cxnLst>
              <a:rect l="0" t="0" r="r" b="b"/>
              <a:pathLst>
                <a:path w="1812" h="8290">
                  <a:moveTo>
                    <a:pt x="0" y="10"/>
                  </a:moveTo>
                  <a:lnTo>
                    <a:pt x="0" y="10"/>
                  </a:lnTo>
                  <a:cubicBezTo>
                    <a:pt x="31" y="0"/>
                    <a:pt x="216" y="10"/>
                    <a:pt x="216" y="10"/>
                  </a:cubicBezTo>
                  <a:cubicBezTo>
                    <a:pt x="1811" y="8289"/>
                    <a:pt x="1811" y="8289"/>
                    <a:pt x="1811" y="8289"/>
                  </a:cubicBezTo>
                  <a:cubicBezTo>
                    <a:pt x="1462" y="8222"/>
                    <a:pt x="1462" y="8222"/>
                    <a:pt x="1462" y="8222"/>
                  </a:cubicBezTo>
                  <a:lnTo>
                    <a:pt x="0" y="1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55" name="Freeform 48"/>
            <p:cNvSpPr>
              <a:spLocks noChangeArrowheads="1"/>
            </p:cNvSpPr>
            <p:nvPr/>
          </p:nvSpPr>
          <p:spPr bwMode="auto">
            <a:xfrm>
              <a:off x="19742384" y="88866"/>
              <a:ext cx="948938" cy="4640900"/>
            </a:xfrm>
            <a:custGeom>
              <a:avLst/>
              <a:gdLst>
                <a:gd name="T0" fmla="*/ 0 w 1693"/>
                <a:gd name="T1" fmla="*/ 0 h 8280"/>
                <a:gd name="T2" fmla="*/ 107 w 1693"/>
                <a:gd name="T3" fmla="*/ 51 h 8280"/>
                <a:gd name="T4" fmla="*/ 1692 w 1693"/>
                <a:gd name="T5" fmla="*/ 8192 h 8280"/>
                <a:gd name="T6" fmla="*/ 1595 w 1693"/>
                <a:gd name="T7" fmla="*/ 8279 h 8280"/>
                <a:gd name="T8" fmla="*/ 0 w 1693"/>
                <a:gd name="T9" fmla="*/ 0 h 8280"/>
              </a:gdLst>
              <a:ahLst/>
              <a:cxnLst>
                <a:cxn ang="0">
                  <a:pos x="T0" y="T1"/>
                </a:cxn>
                <a:cxn ang="0">
                  <a:pos x="T2" y="T3"/>
                </a:cxn>
                <a:cxn ang="0">
                  <a:pos x="T4" y="T5"/>
                </a:cxn>
                <a:cxn ang="0">
                  <a:pos x="T6" y="T7"/>
                </a:cxn>
                <a:cxn ang="0">
                  <a:pos x="T8" y="T9"/>
                </a:cxn>
              </a:cxnLst>
              <a:rect l="0" t="0" r="r" b="b"/>
              <a:pathLst>
                <a:path w="1693" h="8280">
                  <a:moveTo>
                    <a:pt x="0" y="0"/>
                  </a:moveTo>
                  <a:lnTo>
                    <a:pt x="107" y="51"/>
                  </a:lnTo>
                  <a:lnTo>
                    <a:pt x="1692" y="8192"/>
                  </a:lnTo>
                  <a:lnTo>
                    <a:pt x="1595" y="827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56" name="Freeform 49"/>
            <p:cNvSpPr>
              <a:spLocks noChangeArrowheads="1"/>
            </p:cNvSpPr>
            <p:nvPr/>
          </p:nvSpPr>
          <p:spPr bwMode="auto">
            <a:xfrm>
              <a:off x="20058696" y="368110"/>
              <a:ext cx="951408" cy="4114537"/>
            </a:xfrm>
            <a:custGeom>
              <a:avLst/>
              <a:gdLst>
                <a:gd name="T0" fmla="*/ 0 w 1699"/>
                <a:gd name="T1" fmla="*/ 0 h 7342"/>
                <a:gd name="T2" fmla="*/ 0 w 1699"/>
                <a:gd name="T3" fmla="*/ 0 h 7342"/>
                <a:gd name="T4" fmla="*/ 190 w 1699"/>
                <a:gd name="T5" fmla="*/ 6 h 7342"/>
                <a:gd name="T6" fmla="*/ 1698 w 1699"/>
                <a:gd name="T7" fmla="*/ 7341 h 7342"/>
                <a:gd name="T8" fmla="*/ 1410 w 1699"/>
                <a:gd name="T9" fmla="*/ 7315 h 7342"/>
                <a:gd name="T10" fmla="*/ 0 w 1699"/>
                <a:gd name="T11" fmla="*/ 0 h 7342"/>
              </a:gdLst>
              <a:ahLst/>
              <a:cxnLst>
                <a:cxn ang="0">
                  <a:pos x="T0" y="T1"/>
                </a:cxn>
                <a:cxn ang="0">
                  <a:pos x="T2" y="T3"/>
                </a:cxn>
                <a:cxn ang="0">
                  <a:pos x="T4" y="T5"/>
                </a:cxn>
                <a:cxn ang="0">
                  <a:pos x="T6" y="T7"/>
                </a:cxn>
                <a:cxn ang="0">
                  <a:pos x="T8" y="T9"/>
                </a:cxn>
                <a:cxn ang="0">
                  <a:pos x="T10" y="T11"/>
                </a:cxn>
              </a:cxnLst>
              <a:rect l="0" t="0" r="r" b="b"/>
              <a:pathLst>
                <a:path w="1699" h="7342">
                  <a:moveTo>
                    <a:pt x="0" y="0"/>
                  </a:moveTo>
                  <a:lnTo>
                    <a:pt x="0" y="0"/>
                  </a:lnTo>
                  <a:cubicBezTo>
                    <a:pt x="118" y="6"/>
                    <a:pt x="190" y="6"/>
                    <a:pt x="190" y="6"/>
                  </a:cubicBezTo>
                  <a:cubicBezTo>
                    <a:pt x="1698" y="7341"/>
                    <a:pt x="1698" y="7341"/>
                    <a:pt x="1698" y="7341"/>
                  </a:cubicBezTo>
                  <a:cubicBezTo>
                    <a:pt x="1410" y="7315"/>
                    <a:pt x="1410" y="7315"/>
                    <a:pt x="1410" y="7315"/>
                  </a:cubicBezTo>
                  <a:lnTo>
                    <a:pt x="0" y="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57" name="Freeform 50"/>
            <p:cNvSpPr>
              <a:spLocks noChangeArrowheads="1"/>
            </p:cNvSpPr>
            <p:nvPr/>
          </p:nvSpPr>
          <p:spPr bwMode="auto">
            <a:xfrm>
              <a:off x="20164957" y="370582"/>
              <a:ext cx="889629" cy="4112065"/>
            </a:xfrm>
            <a:custGeom>
              <a:avLst/>
              <a:gdLst>
                <a:gd name="T0" fmla="*/ 0 w 1586"/>
                <a:gd name="T1" fmla="*/ 0 h 7336"/>
                <a:gd name="T2" fmla="*/ 92 w 1586"/>
                <a:gd name="T3" fmla="*/ 46 h 7336"/>
                <a:gd name="T4" fmla="*/ 1585 w 1586"/>
                <a:gd name="T5" fmla="*/ 7273 h 7336"/>
                <a:gd name="T6" fmla="*/ 1508 w 1586"/>
                <a:gd name="T7" fmla="*/ 7335 h 7336"/>
                <a:gd name="T8" fmla="*/ 0 w 1586"/>
                <a:gd name="T9" fmla="*/ 0 h 7336"/>
              </a:gdLst>
              <a:ahLst/>
              <a:cxnLst>
                <a:cxn ang="0">
                  <a:pos x="T0" y="T1"/>
                </a:cxn>
                <a:cxn ang="0">
                  <a:pos x="T2" y="T3"/>
                </a:cxn>
                <a:cxn ang="0">
                  <a:pos x="T4" y="T5"/>
                </a:cxn>
                <a:cxn ang="0">
                  <a:pos x="T6" y="T7"/>
                </a:cxn>
                <a:cxn ang="0">
                  <a:pos x="T8" y="T9"/>
                </a:cxn>
              </a:cxnLst>
              <a:rect l="0" t="0" r="r" b="b"/>
              <a:pathLst>
                <a:path w="1586" h="7336">
                  <a:moveTo>
                    <a:pt x="0" y="0"/>
                  </a:moveTo>
                  <a:lnTo>
                    <a:pt x="92" y="46"/>
                  </a:lnTo>
                  <a:lnTo>
                    <a:pt x="1585" y="7273"/>
                  </a:lnTo>
                  <a:lnTo>
                    <a:pt x="1508" y="733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58" name="Freeform 51"/>
            <p:cNvSpPr>
              <a:spLocks noChangeArrowheads="1"/>
            </p:cNvSpPr>
            <p:nvPr/>
          </p:nvSpPr>
          <p:spPr bwMode="auto">
            <a:xfrm>
              <a:off x="19865943" y="719019"/>
              <a:ext cx="481882" cy="301486"/>
            </a:xfrm>
            <a:custGeom>
              <a:avLst/>
              <a:gdLst>
                <a:gd name="T0" fmla="*/ 31 w 858"/>
                <a:gd name="T1" fmla="*/ 159 h 540"/>
                <a:gd name="T2" fmla="*/ 857 w 858"/>
                <a:gd name="T3" fmla="*/ 539 h 540"/>
                <a:gd name="T4" fmla="*/ 831 w 858"/>
                <a:gd name="T5" fmla="*/ 411 h 540"/>
                <a:gd name="T6" fmla="*/ 0 w 858"/>
                <a:gd name="T7" fmla="*/ 0 h 540"/>
                <a:gd name="T8" fmla="*/ 31 w 858"/>
                <a:gd name="T9" fmla="*/ 159 h 540"/>
              </a:gdLst>
              <a:ahLst/>
              <a:cxnLst>
                <a:cxn ang="0">
                  <a:pos x="T0" y="T1"/>
                </a:cxn>
                <a:cxn ang="0">
                  <a:pos x="T2" y="T3"/>
                </a:cxn>
                <a:cxn ang="0">
                  <a:pos x="T4" y="T5"/>
                </a:cxn>
                <a:cxn ang="0">
                  <a:pos x="T6" y="T7"/>
                </a:cxn>
                <a:cxn ang="0">
                  <a:pos x="T8" y="T9"/>
                </a:cxn>
              </a:cxnLst>
              <a:rect l="0" t="0" r="r" b="b"/>
              <a:pathLst>
                <a:path w="858" h="540">
                  <a:moveTo>
                    <a:pt x="31" y="159"/>
                  </a:moveTo>
                  <a:lnTo>
                    <a:pt x="857" y="539"/>
                  </a:lnTo>
                  <a:lnTo>
                    <a:pt x="831" y="411"/>
                  </a:lnTo>
                  <a:lnTo>
                    <a:pt x="0" y="0"/>
                  </a:lnTo>
                  <a:lnTo>
                    <a:pt x="31" y="15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59" name="Freeform 52"/>
            <p:cNvSpPr>
              <a:spLocks noChangeArrowheads="1"/>
            </p:cNvSpPr>
            <p:nvPr/>
          </p:nvSpPr>
          <p:spPr bwMode="auto">
            <a:xfrm>
              <a:off x="20024100" y="1497446"/>
              <a:ext cx="467055" cy="244647"/>
            </a:xfrm>
            <a:custGeom>
              <a:avLst/>
              <a:gdLst>
                <a:gd name="T0" fmla="*/ 31 w 832"/>
                <a:gd name="T1" fmla="*/ 154 h 437"/>
                <a:gd name="T2" fmla="*/ 831 w 832"/>
                <a:gd name="T3" fmla="*/ 436 h 437"/>
                <a:gd name="T4" fmla="*/ 806 w 832"/>
                <a:gd name="T5" fmla="*/ 308 h 437"/>
                <a:gd name="T6" fmla="*/ 0 w 832"/>
                <a:gd name="T7" fmla="*/ 0 h 437"/>
                <a:gd name="T8" fmla="*/ 31 w 832"/>
                <a:gd name="T9" fmla="*/ 154 h 437"/>
              </a:gdLst>
              <a:ahLst/>
              <a:cxnLst>
                <a:cxn ang="0">
                  <a:pos x="T0" y="T1"/>
                </a:cxn>
                <a:cxn ang="0">
                  <a:pos x="T2" y="T3"/>
                </a:cxn>
                <a:cxn ang="0">
                  <a:pos x="T4" y="T5"/>
                </a:cxn>
                <a:cxn ang="0">
                  <a:pos x="T6" y="T7"/>
                </a:cxn>
                <a:cxn ang="0">
                  <a:pos x="T8" y="T9"/>
                </a:cxn>
              </a:cxnLst>
              <a:rect l="0" t="0" r="r" b="b"/>
              <a:pathLst>
                <a:path w="832" h="437">
                  <a:moveTo>
                    <a:pt x="31" y="154"/>
                  </a:moveTo>
                  <a:lnTo>
                    <a:pt x="831" y="436"/>
                  </a:lnTo>
                  <a:lnTo>
                    <a:pt x="806" y="308"/>
                  </a:lnTo>
                  <a:lnTo>
                    <a:pt x="0" y="0"/>
                  </a:lnTo>
                  <a:lnTo>
                    <a:pt x="31"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60" name="Freeform 53"/>
            <p:cNvSpPr>
              <a:spLocks noChangeArrowheads="1"/>
            </p:cNvSpPr>
            <p:nvPr/>
          </p:nvSpPr>
          <p:spPr bwMode="auto">
            <a:xfrm>
              <a:off x="20177314" y="2265986"/>
              <a:ext cx="459642" cy="160628"/>
            </a:xfrm>
            <a:custGeom>
              <a:avLst/>
              <a:gdLst>
                <a:gd name="T0" fmla="*/ 31 w 822"/>
                <a:gd name="T1" fmla="*/ 154 h 288"/>
                <a:gd name="T2" fmla="*/ 821 w 822"/>
                <a:gd name="T3" fmla="*/ 287 h 288"/>
                <a:gd name="T4" fmla="*/ 795 w 822"/>
                <a:gd name="T5" fmla="*/ 159 h 288"/>
                <a:gd name="T6" fmla="*/ 0 w 822"/>
                <a:gd name="T7" fmla="*/ 0 h 288"/>
                <a:gd name="T8" fmla="*/ 31 w 822"/>
                <a:gd name="T9" fmla="*/ 154 h 288"/>
              </a:gdLst>
              <a:ahLst/>
              <a:cxnLst>
                <a:cxn ang="0">
                  <a:pos x="T0" y="T1"/>
                </a:cxn>
                <a:cxn ang="0">
                  <a:pos x="T2" y="T3"/>
                </a:cxn>
                <a:cxn ang="0">
                  <a:pos x="T4" y="T5"/>
                </a:cxn>
                <a:cxn ang="0">
                  <a:pos x="T6" y="T7"/>
                </a:cxn>
                <a:cxn ang="0">
                  <a:pos x="T8" y="T9"/>
                </a:cxn>
              </a:cxnLst>
              <a:rect l="0" t="0" r="r" b="b"/>
              <a:pathLst>
                <a:path w="822" h="288">
                  <a:moveTo>
                    <a:pt x="31" y="154"/>
                  </a:moveTo>
                  <a:lnTo>
                    <a:pt x="821" y="287"/>
                  </a:lnTo>
                  <a:lnTo>
                    <a:pt x="795" y="159"/>
                  </a:lnTo>
                  <a:lnTo>
                    <a:pt x="0" y="0"/>
                  </a:lnTo>
                  <a:lnTo>
                    <a:pt x="31"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61" name="Freeform 54"/>
            <p:cNvSpPr>
              <a:spLocks noChangeArrowheads="1"/>
            </p:cNvSpPr>
            <p:nvPr/>
          </p:nvSpPr>
          <p:spPr bwMode="auto">
            <a:xfrm>
              <a:off x="20320643" y="3041941"/>
              <a:ext cx="442343" cy="86493"/>
            </a:xfrm>
            <a:custGeom>
              <a:avLst/>
              <a:gdLst>
                <a:gd name="T0" fmla="*/ 30 w 791"/>
                <a:gd name="T1" fmla="*/ 154 h 155"/>
                <a:gd name="T2" fmla="*/ 790 w 791"/>
                <a:gd name="T3" fmla="*/ 128 h 155"/>
                <a:gd name="T4" fmla="*/ 764 w 791"/>
                <a:gd name="T5" fmla="*/ 0 h 155"/>
                <a:gd name="T6" fmla="*/ 0 w 791"/>
                <a:gd name="T7" fmla="*/ 0 h 155"/>
                <a:gd name="T8" fmla="*/ 30 w 791"/>
                <a:gd name="T9" fmla="*/ 154 h 155"/>
              </a:gdLst>
              <a:ahLst/>
              <a:cxnLst>
                <a:cxn ang="0">
                  <a:pos x="T0" y="T1"/>
                </a:cxn>
                <a:cxn ang="0">
                  <a:pos x="T2" y="T3"/>
                </a:cxn>
                <a:cxn ang="0">
                  <a:pos x="T4" y="T5"/>
                </a:cxn>
                <a:cxn ang="0">
                  <a:pos x="T6" y="T7"/>
                </a:cxn>
                <a:cxn ang="0">
                  <a:pos x="T8" y="T9"/>
                </a:cxn>
              </a:cxnLst>
              <a:rect l="0" t="0" r="r" b="b"/>
              <a:pathLst>
                <a:path w="791" h="155">
                  <a:moveTo>
                    <a:pt x="30" y="154"/>
                  </a:moveTo>
                  <a:lnTo>
                    <a:pt x="790" y="128"/>
                  </a:lnTo>
                  <a:lnTo>
                    <a:pt x="764" y="0"/>
                  </a:lnTo>
                  <a:lnTo>
                    <a:pt x="0" y="0"/>
                  </a:lnTo>
                  <a:lnTo>
                    <a:pt x="30"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62" name="Freeform 55"/>
            <p:cNvSpPr>
              <a:spLocks noChangeArrowheads="1"/>
            </p:cNvSpPr>
            <p:nvPr/>
          </p:nvSpPr>
          <p:spPr bwMode="auto">
            <a:xfrm>
              <a:off x="20491154" y="3696807"/>
              <a:ext cx="402805" cy="207580"/>
            </a:xfrm>
            <a:custGeom>
              <a:avLst/>
              <a:gdLst>
                <a:gd name="T0" fmla="*/ 31 w 719"/>
                <a:gd name="T1" fmla="*/ 370 h 371"/>
                <a:gd name="T2" fmla="*/ 718 w 719"/>
                <a:gd name="T3" fmla="*/ 129 h 371"/>
                <a:gd name="T4" fmla="*/ 693 w 719"/>
                <a:gd name="T5" fmla="*/ 0 h 371"/>
                <a:gd name="T6" fmla="*/ 0 w 719"/>
                <a:gd name="T7" fmla="*/ 216 h 371"/>
                <a:gd name="T8" fmla="*/ 31 w 719"/>
                <a:gd name="T9" fmla="*/ 370 h 371"/>
              </a:gdLst>
              <a:ahLst/>
              <a:cxnLst>
                <a:cxn ang="0">
                  <a:pos x="T0" y="T1"/>
                </a:cxn>
                <a:cxn ang="0">
                  <a:pos x="T2" y="T3"/>
                </a:cxn>
                <a:cxn ang="0">
                  <a:pos x="T4" y="T5"/>
                </a:cxn>
                <a:cxn ang="0">
                  <a:pos x="T6" y="T7"/>
                </a:cxn>
                <a:cxn ang="0">
                  <a:pos x="T8" y="T9"/>
                </a:cxn>
              </a:cxnLst>
              <a:rect l="0" t="0" r="r" b="b"/>
              <a:pathLst>
                <a:path w="719" h="371">
                  <a:moveTo>
                    <a:pt x="31" y="370"/>
                  </a:moveTo>
                  <a:lnTo>
                    <a:pt x="718" y="129"/>
                  </a:lnTo>
                  <a:lnTo>
                    <a:pt x="693" y="0"/>
                  </a:lnTo>
                  <a:lnTo>
                    <a:pt x="0" y="216"/>
                  </a:lnTo>
                  <a:lnTo>
                    <a:pt x="31" y="37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63" name="Freeform 56"/>
            <p:cNvSpPr>
              <a:spLocks noChangeArrowheads="1"/>
            </p:cNvSpPr>
            <p:nvPr/>
          </p:nvSpPr>
          <p:spPr bwMode="auto">
            <a:xfrm>
              <a:off x="19940079" y="835166"/>
              <a:ext cx="353380" cy="175454"/>
            </a:xfrm>
            <a:custGeom>
              <a:avLst/>
              <a:gdLst>
                <a:gd name="T0" fmla="*/ 631 w 632"/>
                <a:gd name="T1" fmla="*/ 292 h 313"/>
                <a:gd name="T2" fmla="*/ 437 w 632"/>
                <a:gd name="T3" fmla="*/ 312 h 313"/>
                <a:gd name="T4" fmla="*/ 26 w 632"/>
                <a:gd name="T5" fmla="*/ 128 h 313"/>
                <a:gd name="T6" fmla="*/ 0 w 632"/>
                <a:gd name="T7" fmla="*/ 0 h 313"/>
                <a:gd name="T8" fmla="*/ 631 w 632"/>
                <a:gd name="T9" fmla="*/ 292 h 313"/>
              </a:gdLst>
              <a:ahLst/>
              <a:cxnLst>
                <a:cxn ang="0">
                  <a:pos x="T0" y="T1"/>
                </a:cxn>
                <a:cxn ang="0">
                  <a:pos x="T2" y="T3"/>
                </a:cxn>
                <a:cxn ang="0">
                  <a:pos x="T4" y="T5"/>
                </a:cxn>
                <a:cxn ang="0">
                  <a:pos x="T6" y="T7"/>
                </a:cxn>
                <a:cxn ang="0">
                  <a:pos x="T8" y="T9"/>
                </a:cxn>
              </a:cxnLst>
              <a:rect l="0" t="0" r="r" b="b"/>
              <a:pathLst>
                <a:path w="632" h="313">
                  <a:moveTo>
                    <a:pt x="631" y="292"/>
                  </a:moveTo>
                  <a:lnTo>
                    <a:pt x="437" y="312"/>
                  </a:lnTo>
                  <a:lnTo>
                    <a:pt x="26" y="128"/>
                  </a:lnTo>
                  <a:lnTo>
                    <a:pt x="0" y="0"/>
                  </a:lnTo>
                  <a:lnTo>
                    <a:pt x="631" y="292"/>
                  </a:lnTo>
                </a:path>
              </a:pathLst>
            </a:custGeom>
            <a:solidFill>
              <a:srgbClr val="CFD0D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sp>
          <p:nvSpPr>
            <p:cNvPr id="64" name="Freeform 57"/>
            <p:cNvSpPr>
              <a:spLocks noChangeArrowheads="1"/>
            </p:cNvSpPr>
            <p:nvPr/>
          </p:nvSpPr>
          <p:spPr bwMode="auto">
            <a:xfrm>
              <a:off x="20090821" y="1601236"/>
              <a:ext cx="353381" cy="140857"/>
            </a:xfrm>
            <a:custGeom>
              <a:avLst/>
              <a:gdLst>
                <a:gd name="T0" fmla="*/ 631 w 632"/>
                <a:gd name="T1" fmla="*/ 226 h 252"/>
                <a:gd name="T2" fmla="*/ 426 w 632"/>
                <a:gd name="T3" fmla="*/ 251 h 252"/>
                <a:gd name="T4" fmla="*/ 26 w 632"/>
                <a:gd name="T5" fmla="*/ 128 h 252"/>
                <a:gd name="T6" fmla="*/ 0 w 632"/>
                <a:gd name="T7" fmla="*/ 0 h 252"/>
                <a:gd name="T8" fmla="*/ 631 w 632"/>
                <a:gd name="T9" fmla="*/ 226 h 252"/>
              </a:gdLst>
              <a:ahLst/>
              <a:cxnLst>
                <a:cxn ang="0">
                  <a:pos x="T0" y="T1"/>
                </a:cxn>
                <a:cxn ang="0">
                  <a:pos x="T2" y="T3"/>
                </a:cxn>
                <a:cxn ang="0">
                  <a:pos x="T4" y="T5"/>
                </a:cxn>
                <a:cxn ang="0">
                  <a:pos x="T6" y="T7"/>
                </a:cxn>
                <a:cxn ang="0">
                  <a:pos x="T8" y="T9"/>
                </a:cxn>
              </a:cxnLst>
              <a:rect l="0" t="0" r="r" b="b"/>
              <a:pathLst>
                <a:path w="632" h="252">
                  <a:moveTo>
                    <a:pt x="631" y="226"/>
                  </a:moveTo>
                  <a:lnTo>
                    <a:pt x="426" y="251"/>
                  </a:lnTo>
                  <a:lnTo>
                    <a:pt x="26" y="128"/>
                  </a:lnTo>
                  <a:lnTo>
                    <a:pt x="0" y="0"/>
                  </a:lnTo>
                  <a:lnTo>
                    <a:pt x="631" y="226"/>
                  </a:lnTo>
                </a:path>
              </a:pathLst>
            </a:custGeom>
            <a:solidFill>
              <a:srgbClr val="CFD0D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grpSp>
      <p:grpSp>
        <p:nvGrpSpPr>
          <p:cNvPr id="4" name="Group 3"/>
          <p:cNvGrpSpPr/>
          <p:nvPr/>
        </p:nvGrpSpPr>
        <p:grpSpPr>
          <a:xfrm>
            <a:off x="1143000" y="2806374"/>
            <a:ext cx="4560997" cy="530919"/>
            <a:chOff x="1531464" y="2767365"/>
            <a:chExt cx="4560997" cy="530919"/>
          </a:xfrm>
        </p:grpSpPr>
        <p:sp>
          <p:nvSpPr>
            <p:cNvPr id="71" name="TextBox 70"/>
            <p:cNvSpPr txBox="1"/>
            <p:nvPr/>
          </p:nvSpPr>
          <p:spPr>
            <a:xfrm>
              <a:off x="1531464" y="2767365"/>
              <a:ext cx="361325" cy="530919"/>
            </a:xfrm>
            <a:prstGeom prst="rect">
              <a:avLst/>
            </a:prstGeom>
            <a:noFill/>
          </p:spPr>
          <p:txBody>
            <a:bodyPr wrap="none" lIns="68584" tIns="34292" rIns="68584" bIns="34292" rtlCol="0">
              <a:spAutoFit/>
            </a:bodyPr>
            <a:lstStyle/>
            <a:p>
              <a:r>
                <a:rPr lang="id-ID" sz="3000" b="1" dirty="0">
                  <a:solidFill>
                    <a:schemeClr val="bg1"/>
                  </a:solidFill>
                  <a:latin typeface="Trebuchet MS" charset="0"/>
                  <a:ea typeface="Trebuchet MS" charset="0"/>
                  <a:cs typeface="Trebuchet MS" charset="0"/>
                </a:rPr>
                <a:t>2</a:t>
              </a:r>
            </a:p>
          </p:txBody>
        </p:sp>
        <p:sp>
          <p:nvSpPr>
            <p:cNvPr id="77" name="TextBox 76"/>
            <p:cNvSpPr txBox="1"/>
            <p:nvPr/>
          </p:nvSpPr>
          <p:spPr>
            <a:xfrm>
              <a:off x="2206248" y="2860788"/>
              <a:ext cx="3886213" cy="370879"/>
            </a:xfrm>
            <a:prstGeom prst="rect">
              <a:avLst/>
            </a:prstGeom>
            <a:noFill/>
          </p:spPr>
          <p:txBody>
            <a:bodyPr wrap="square" lIns="82304" tIns="41152" rIns="82304" bIns="41152" rtlCol="0">
              <a:spAutoFit/>
            </a:bodyPr>
            <a:lstStyle/>
            <a:p>
              <a:pPr>
                <a:lnSpc>
                  <a:spcPct val="110000"/>
                </a:lnSpc>
              </a:pPr>
              <a:r>
                <a:rPr lang="en-US" sz="1700" b="1" dirty="0">
                  <a:solidFill>
                    <a:schemeClr val="bg1"/>
                  </a:solidFill>
                  <a:latin typeface="Trebuchet MS" charset="0"/>
                  <a:ea typeface="Trebuchet MS" charset="0"/>
                  <a:cs typeface="Trebuchet MS" charset="0"/>
                </a:rPr>
                <a:t>Determine where your money goes.</a:t>
              </a:r>
              <a:endParaRPr lang="en-US" sz="1700" dirty="0">
                <a:solidFill>
                  <a:schemeClr val="bg1"/>
                </a:solidFill>
                <a:latin typeface="Trebuchet MS" charset="0"/>
                <a:ea typeface="Trebuchet MS" charset="0"/>
                <a:cs typeface="Trebuchet MS" charset="0"/>
              </a:endParaRPr>
            </a:p>
          </p:txBody>
        </p:sp>
        <p:sp>
          <p:nvSpPr>
            <p:cNvPr id="82" name="Line 525"/>
            <p:cNvSpPr>
              <a:spLocks noChangeShapeType="1"/>
            </p:cNvSpPr>
            <p:nvPr/>
          </p:nvSpPr>
          <p:spPr bwMode="auto">
            <a:xfrm>
              <a:off x="2147855" y="2809217"/>
              <a:ext cx="0" cy="462434"/>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4314"/>
            </a:p>
          </p:txBody>
        </p:sp>
      </p:grpSp>
      <p:grpSp>
        <p:nvGrpSpPr>
          <p:cNvPr id="5" name="Group 4"/>
          <p:cNvGrpSpPr/>
          <p:nvPr/>
        </p:nvGrpSpPr>
        <p:grpSpPr>
          <a:xfrm>
            <a:off x="1143000" y="3469026"/>
            <a:ext cx="4562261" cy="530920"/>
            <a:chOff x="1531464" y="3430017"/>
            <a:chExt cx="4562261" cy="530920"/>
          </a:xfrm>
        </p:grpSpPr>
        <p:sp>
          <p:nvSpPr>
            <p:cNvPr id="72" name="TextBox 71"/>
            <p:cNvSpPr txBox="1"/>
            <p:nvPr/>
          </p:nvSpPr>
          <p:spPr>
            <a:xfrm>
              <a:off x="1531464" y="3430018"/>
              <a:ext cx="361325" cy="530919"/>
            </a:xfrm>
            <a:prstGeom prst="rect">
              <a:avLst/>
            </a:prstGeom>
            <a:noFill/>
          </p:spPr>
          <p:txBody>
            <a:bodyPr wrap="none" lIns="68584" tIns="34292" rIns="68584" bIns="34292" rtlCol="0">
              <a:spAutoFit/>
            </a:bodyPr>
            <a:lstStyle/>
            <a:p>
              <a:r>
                <a:rPr lang="id-ID" sz="3000" b="1" dirty="0">
                  <a:solidFill>
                    <a:schemeClr val="bg1"/>
                  </a:solidFill>
                  <a:latin typeface="Trebuchet MS" charset="0"/>
                  <a:ea typeface="Trebuchet MS" charset="0"/>
                  <a:cs typeface="Trebuchet MS" charset="0"/>
                </a:rPr>
                <a:t>3</a:t>
              </a:r>
            </a:p>
          </p:txBody>
        </p:sp>
        <p:sp>
          <p:nvSpPr>
            <p:cNvPr id="78" name="TextBox 77"/>
            <p:cNvSpPr txBox="1"/>
            <p:nvPr/>
          </p:nvSpPr>
          <p:spPr>
            <a:xfrm>
              <a:off x="2207512" y="3524242"/>
              <a:ext cx="3886213" cy="370879"/>
            </a:xfrm>
            <a:prstGeom prst="rect">
              <a:avLst/>
            </a:prstGeom>
            <a:noFill/>
          </p:spPr>
          <p:txBody>
            <a:bodyPr wrap="square" lIns="82304" tIns="41152" rIns="82304" bIns="41152" rtlCol="0">
              <a:spAutoFit/>
            </a:bodyPr>
            <a:lstStyle/>
            <a:p>
              <a:pPr>
                <a:lnSpc>
                  <a:spcPct val="110000"/>
                </a:lnSpc>
              </a:pPr>
              <a:r>
                <a:rPr lang="en-US" sz="1700" b="1" dirty="0">
                  <a:solidFill>
                    <a:schemeClr val="bg1"/>
                  </a:solidFill>
                  <a:latin typeface="Trebuchet MS" charset="0"/>
                  <a:ea typeface="Trebuchet MS" charset="0"/>
                  <a:cs typeface="Trebuchet MS" charset="0"/>
                </a:rPr>
                <a:t>Balance income and expenses.</a:t>
              </a:r>
              <a:endParaRPr lang="en-US" sz="1700" dirty="0">
                <a:solidFill>
                  <a:schemeClr val="bg1"/>
                </a:solidFill>
                <a:latin typeface="Trebuchet MS" charset="0"/>
                <a:ea typeface="Trebuchet MS" charset="0"/>
                <a:cs typeface="Trebuchet MS" charset="0"/>
              </a:endParaRPr>
            </a:p>
          </p:txBody>
        </p:sp>
        <p:sp>
          <p:nvSpPr>
            <p:cNvPr id="83" name="Line 525"/>
            <p:cNvSpPr>
              <a:spLocks noChangeShapeType="1"/>
            </p:cNvSpPr>
            <p:nvPr/>
          </p:nvSpPr>
          <p:spPr bwMode="auto">
            <a:xfrm>
              <a:off x="2147854" y="3430017"/>
              <a:ext cx="2311" cy="517617"/>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4314"/>
            </a:p>
          </p:txBody>
        </p:sp>
      </p:grpSp>
      <p:grpSp>
        <p:nvGrpSpPr>
          <p:cNvPr id="6" name="Group 5"/>
          <p:cNvGrpSpPr/>
          <p:nvPr/>
        </p:nvGrpSpPr>
        <p:grpSpPr>
          <a:xfrm>
            <a:off x="1143000" y="4155255"/>
            <a:ext cx="4562261" cy="530919"/>
            <a:chOff x="1531464" y="4116246"/>
            <a:chExt cx="4562261" cy="530919"/>
          </a:xfrm>
        </p:grpSpPr>
        <p:sp>
          <p:nvSpPr>
            <p:cNvPr id="73" name="TextBox 72"/>
            <p:cNvSpPr txBox="1"/>
            <p:nvPr/>
          </p:nvSpPr>
          <p:spPr>
            <a:xfrm>
              <a:off x="1531464" y="4116246"/>
              <a:ext cx="361325" cy="530919"/>
            </a:xfrm>
            <a:prstGeom prst="rect">
              <a:avLst/>
            </a:prstGeom>
            <a:noFill/>
          </p:spPr>
          <p:txBody>
            <a:bodyPr wrap="none" lIns="68584" tIns="34292" rIns="68584" bIns="34292" rtlCol="0">
              <a:spAutoFit/>
            </a:bodyPr>
            <a:lstStyle/>
            <a:p>
              <a:r>
                <a:rPr lang="id-ID" sz="3000" b="1" dirty="0">
                  <a:solidFill>
                    <a:schemeClr val="bg1"/>
                  </a:solidFill>
                  <a:latin typeface="Trebuchet MS" charset="0"/>
                  <a:ea typeface="Trebuchet MS" charset="0"/>
                  <a:cs typeface="Trebuchet MS" charset="0"/>
                </a:rPr>
                <a:t>4</a:t>
              </a:r>
            </a:p>
          </p:txBody>
        </p:sp>
        <p:sp>
          <p:nvSpPr>
            <p:cNvPr id="79" name="TextBox 78"/>
            <p:cNvSpPr txBox="1"/>
            <p:nvPr/>
          </p:nvSpPr>
          <p:spPr>
            <a:xfrm>
              <a:off x="2207512" y="4212462"/>
              <a:ext cx="3886213" cy="370879"/>
            </a:xfrm>
            <a:prstGeom prst="rect">
              <a:avLst/>
            </a:prstGeom>
            <a:noFill/>
          </p:spPr>
          <p:txBody>
            <a:bodyPr wrap="square" lIns="82304" tIns="41152" rIns="82304" bIns="41152" rtlCol="0">
              <a:spAutoFit/>
            </a:bodyPr>
            <a:lstStyle/>
            <a:p>
              <a:pPr>
                <a:lnSpc>
                  <a:spcPct val="110000"/>
                </a:lnSpc>
              </a:pPr>
              <a:r>
                <a:rPr lang="en-US" sz="1700" b="1" dirty="0">
                  <a:solidFill>
                    <a:schemeClr val="bg1"/>
                  </a:solidFill>
                  <a:latin typeface="Trebuchet MS" charset="0"/>
                  <a:ea typeface="Trebuchet MS" charset="0"/>
                  <a:cs typeface="Trebuchet MS" charset="0"/>
                </a:rPr>
                <a:t>Review and communicate.</a:t>
              </a:r>
              <a:endParaRPr lang="en-US" sz="1700" dirty="0">
                <a:solidFill>
                  <a:schemeClr val="bg1"/>
                </a:solidFill>
                <a:latin typeface="Trebuchet MS" charset="0"/>
                <a:ea typeface="Trebuchet MS" charset="0"/>
                <a:cs typeface="Trebuchet MS" charset="0"/>
              </a:endParaRPr>
            </a:p>
          </p:txBody>
        </p:sp>
        <p:sp>
          <p:nvSpPr>
            <p:cNvPr id="84" name="Line 525"/>
            <p:cNvSpPr>
              <a:spLocks noChangeShapeType="1"/>
            </p:cNvSpPr>
            <p:nvPr/>
          </p:nvSpPr>
          <p:spPr bwMode="auto">
            <a:xfrm>
              <a:off x="2147854" y="4127780"/>
              <a:ext cx="2311" cy="517617"/>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4314"/>
            </a:p>
          </p:txBody>
        </p:sp>
      </p:grpSp>
      <p:grpSp>
        <p:nvGrpSpPr>
          <p:cNvPr id="7" name="Group 6"/>
          <p:cNvGrpSpPr/>
          <p:nvPr/>
        </p:nvGrpSpPr>
        <p:grpSpPr>
          <a:xfrm>
            <a:off x="1143000" y="4850248"/>
            <a:ext cx="4562261" cy="547879"/>
            <a:chOff x="1531464" y="4811239"/>
            <a:chExt cx="4562261" cy="547879"/>
          </a:xfrm>
        </p:grpSpPr>
        <p:sp>
          <p:nvSpPr>
            <p:cNvPr id="74" name="TextBox 73"/>
            <p:cNvSpPr txBox="1"/>
            <p:nvPr/>
          </p:nvSpPr>
          <p:spPr>
            <a:xfrm>
              <a:off x="1531464" y="4811239"/>
              <a:ext cx="361325" cy="530919"/>
            </a:xfrm>
            <a:prstGeom prst="rect">
              <a:avLst/>
            </a:prstGeom>
            <a:noFill/>
          </p:spPr>
          <p:txBody>
            <a:bodyPr wrap="none" lIns="68584" tIns="34292" rIns="68584" bIns="34292" rtlCol="0">
              <a:spAutoFit/>
            </a:bodyPr>
            <a:lstStyle/>
            <a:p>
              <a:r>
                <a:rPr lang="id-ID" sz="3000" b="1" dirty="0">
                  <a:solidFill>
                    <a:schemeClr val="bg1"/>
                  </a:solidFill>
                  <a:latin typeface="Trebuchet MS" charset="0"/>
                  <a:ea typeface="Trebuchet MS" charset="0"/>
                  <a:cs typeface="Trebuchet MS" charset="0"/>
                </a:rPr>
                <a:t>5</a:t>
              </a:r>
            </a:p>
          </p:txBody>
        </p:sp>
        <p:sp>
          <p:nvSpPr>
            <p:cNvPr id="80" name="TextBox 79"/>
            <p:cNvSpPr txBox="1"/>
            <p:nvPr/>
          </p:nvSpPr>
          <p:spPr>
            <a:xfrm>
              <a:off x="2207512" y="4899722"/>
              <a:ext cx="3886213" cy="370879"/>
            </a:xfrm>
            <a:prstGeom prst="rect">
              <a:avLst/>
            </a:prstGeom>
            <a:noFill/>
          </p:spPr>
          <p:txBody>
            <a:bodyPr wrap="square" lIns="82304" tIns="41152" rIns="82304" bIns="41152" rtlCol="0">
              <a:spAutoFit/>
            </a:bodyPr>
            <a:lstStyle/>
            <a:p>
              <a:pPr>
                <a:lnSpc>
                  <a:spcPct val="110000"/>
                </a:lnSpc>
              </a:pPr>
              <a:r>
                <a:rPr lang="en-US" sz="1700" b="1" dirty="0">
                  <a:solidFill>
                    <a:schemeClr val="bg1"/>
                  </a:solidFill>
                  <a:latin typeface="Trebuchet MS" charset="0"/>
                  <a:ea typeface="Trebuchet MS" charset="0"/>
                  <a:cs typeface="Trebuchet MS" charset="0"/>
                </a:rPr>
                <a:t>Manage your system.</a:t>
              </a:r>
              <a:endParaRPr lang="en-US" sz="1700" dirty="0">
                <a:solidFill>
                  <a:schemeClr val="bg1"/>
                </a:solidFill>
                <a:latin typeface="Trebuchet MS" charset="0"/>
                <a:ea typeface="Trebuchet MS" charset="0"/>
                <a:cs typeface="Trebuchet MS" charset="0"/>
              </a:endParaRPr>
            </a:p>
          </p:txBody>
        </p:sp>
        <p:sp>
          <p:nvSpPr>
            <p:cNvPr id="85" name="Line 525"/>
            <p:cNvSpPr>
              <a:spLocks noChangeShapeType="1"/>
            </p:cNvSpPr>
            <p:nvPr/>
          </p:nvSpPr>
          <p:spPr bwMode="auto">
            <a:xfrm>
              <a:off x="2147854" y="4841501"/>
              <a:ext cx="2311" cy="517617"/>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4314"/>
            </a:p>
          </p:txBody>
        </p:sp>
      </p:grpSp>
      <p:grpSp>
        <p:nvGrpSpPr>
          <p:cNvPr id="3" name="Group 2"/>
          <p:cNvGrpSpPr/>
          <p:nvPr/>
        </p:nvGrpSpPr>
        <p:grpSpPr>
          <a:xfrm>
            <a:off x="1143000" y="2131948"/>
            <a:ext cx="5381546" cy="530919"/>
            <a:chOff x="1531464" y="2092939"/>
            <a:chExt cx="5381546" cy="530919"/>
          </a:xfrm>
        </p:grpSpPr>
        <p:sp>
          <p:nvSpPr>
            <p:cNvPr id="75" name="TextBox 74"/>
            <p:cNvSpPr txBox="1"/>
            <p:nvPr/>
          </p:nvSpPr>
          <p:spPr>
            <a:xfrm>
              <a:off x="1531464" y="2092939"/>
              <a:ext cx="361325" cy="530919"/>
            </a:xfrm>
            <a:prstGeom prst="rect">
              <a:avLst/>
            </a:prstGeom>
            <a:noFill/>
          </p:spPr>
          <p:txBody>
            <a:bodyPr wrap="none" lIns="68584" tIns="34292" rIns="68584" bIns="34292" rtlCol="0">
              <a:spAutoFit/>
            </a:bodyPr>
            <a:lstStyle/>
            <a:p>
              <a:r>
                <a:rPr lang="id-ID" sz="3000" b="1" dirty="0">
                  <a:solidFill>
                    <a:schemeClr val="bg1"/>
                  </a:solidFill>
                  <a:latin typeface="Trebuchet MS" charset="0"/>
                  <a:ea typeface="Trebuchet MS" charset="0"/>
                  <a:cs typeface="Trebuchet MS" charset="0"/>
                </a:rPr>
                <a:t>1</a:t>
              </a:r>
            </a:p>
          </p:txBody>
        </p:sp>
        <p:sp>
          <p:nvSpPr>
            <p:cNvPr id="81" name="TextBox 80"/>
            <p:cNvSpPr txBox="1"/>
            <p:nvPr/>
          </p:nvSpPr>
          <p:spPr>
            <a:xfrm>
              <a:off x="2206247" y="2169201"/>
              <a:ext cx="4706763" cy="370879"/>
            </a:xfrm>
            <a:prstGeom prst="rect">
              <a:avLst/>
            </a:prstGeom>
            <a:noFill/>
          </p:spPr>
          <p:txBody>
            <a:bodyPr wrap="square" lIns="82304" tIns="41152" rIns="82304" bIns="41152" rtlCol="0">
              <a:spAutoFit/>
            </a:bodyPr>
            <a:lstStyle/>
            <a:p>
              <a:pPr>
                <a:lnSpc>
                  <a:spcPct val="110000"/>
                </a:lnSpc>
              </a:pPr>
              <a:r>
                <a:rPr lang="en-US" sz="1700" b="1" dirty="0">
                  <a:solidFill>
                    <a:schemeClr val="bg1"/>
                  </a:solidFill>
                  <a:latin typeface="Trebuchet MS" charset="0"/>
                  <a:ea typeface="Trebuchet MS" charset="0"/>
                  <a:cs typeface="Trebuchet MS" charset="0"/>
                </a:rPr>
                <a:t>List monthly income sources and expenses.</a:t>
              </a:r>
              <a:endParaRPr lang="en-US" sz="1700" dirty="0">
                <a:solidFill>
                  <a:schemeClr val="bg1"/>
                </a:solidFill>
                <a:latin typeface="Trebuchet MS" charset="0"/>
                <a:ea typeface="Trebuchet MS" charset="0"/>
                <a:cs typeface="Trebuchet MS" charset="0"/>
              </a:endParaRPr>
            </a:p>
          </p:txBody>
        </p:sp>
        <p:sp>
          <p:nvSpPr>
            <p:cNvPr id="86" name="Line 525"/>
            <p:cNvSpPr>
              <a:spLocks noChangeShapeType="1"/>
            </p:cNvSpPr>
            <p:nvPr/>
          </p:nvSpPr>
          <p:spPr bwMode="auto">
            <a:xfrm>
              <a:off x="2147854" y="2092939"/>
              <a:ext cx="2311" cy="517617"/>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4314"/>
            </a:p>
          </p:txBody>
        </p:sp>
      </p:grpSp>
      <p:grpSp>
        <p:nvGrpSpPr>
          <p:cNvPr id="70" name="Group 69"/>
          <p:cNvGrpSpPr/>
          <p:nvPr/>
        </p:nvGrpSpPr>
        <p:grpSpPr>
          <a:xfrm>
            <a:off x="1329765" y="838200"/>
            <a:ext cx="6484471" cy="779861"/>
            <a:chOff x="3727676" y="-380057"/>
            <a:chExt cx="17287420" cy="2079087"/>
          </a:xfrm>
        </p:grpSpPr>
        <p:sp>
          <p:nvSpPr>
            <p:cNvPr id="76" name="TextBox 75"/>
            <p:cNvSpPr txBox="1"/>
            <p:nvPr/>
          </p:nvSpPr>
          <p:spPr>
            <a:xfrm>
              <a:off x="3727676" y="-380057"/>
              <a:ext cx="17287420" cy="1446519"/>
            </a:xfrm>
            <a:prstGeom prst="rect">
              <a:avLst/>
            </a:prstGeom>
            <a:noFill/>
          </p:spPr>
          <p:txBody>
            <a:bodyPr wrap="none" lIns="34292" tIns="17146" rIns="34292" bIns="17146" rtlCol="0">
              <a:spAutoFit/>
            </a:bodyPr>
            <a:lstStyle/>
            <a:p>
              <a:pPr algn="ctr"/>
              <a:r>
                <a:rPr lang="en-US" sz="3301" b="1" dirty="0">
                  <a:solidFill>
                    <a:schemeClr val="tx2"/>
                  </a:solidFill>
                  <a:latin typeface="Arial" charset="0"/>
                  <a:ea typeface="Arial" charset="0"/>
                  <a:cs typeface="Arial" charset="0"/>
                </a:rPr>
                <a:t>5 Steps to Successful Spending</a:t>
              </a:r>
              <a:endParaRPr lang="id-ID" sz="3301" b="1" dirty="0">
                <a:solidFill>
                  <a:schemeClr val="tx2"/>
                </a:solidFill>
                <a:latin typeface="Arial" charset="0"/>
                <a:ea typeface="Arial" charset="0"/>
                <a:cs typeface="Arial" charset="0"/>
              </a:endParaRPr>
            </a:p>
          </p:txBody>
        </p:sp>
        <p:sp>
          <p:nvSpPr>
            <p:cNvPr id="87" name="Rectangle 86"/>
            <p:cNvSpPr/>
            <p:nvPr/>
          </p:nvSpPr>
          <p:spPr>
            <a:xfrm>
              <a:off x="11391721" y="1607593"/>
              <a:ext cx="1553038" cy="91437"/>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65" name="TextBox 64"/>
          <p:cNvSpPr txBox="1"/>
          <p:nvPr/>
        </p:nvSpPr>
        <p:spPr>
          <a:xfrm>
            <a:off x="5867400" y="125381"/>
            <a:ext cx="3132418" cy="338554"/>
          </a:xfrm>
          <a:prstGeom prst="rect">
            <a:avLst/>
          </a:prstGeom>
          <a:noFill/>
        </p:spPr>
        <p:txBody>
          <a:bodyPr wrap="square" rtlCol="0">
            <a:spAutoFit/>
          </a:bodyPr>
          <a:lstStyle/>
          <a:p>
            <a:pPr algn="r"/>
            <a:r>
              <a:rPr lang="en-US" sz="1600" spc="20" dirty="0">
                <a:solidFill>
                  <a:schemeClr val="bg1">
                    <a:lumMod val="50000"/>
                  </a:schemeClr>
                </a:solidFill>
                <a:latin typeface="Arial" charset="0"/>
                <a:ea typeface="Arial" charset="0"/>
                <a:cs typeface="Arial" charset="0"/>
              </a:rPr>
              <a:t>Spending plan (Budget)</a:t>
            </a:r>
          </a:p>
        </p:txBody>
      </p:sp>
      <p:sp>
        <p:nvSpPr>
          <p:cNvPr id="8" name="Oval 7"/>
          <p:cNvSpPr/>
          <p:nvPr/>
        </p:nvSpPr>
        <p:spPr>
          <a:xfrm>
            <a:off x="5826252" y="261658"/>
            <a:ext cx="82296" cy="822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029452" y="261658"/>
            <a:ext cx="82296" cy="82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32652" y="261658"/>
            <a:ext cx="82296" cy="82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435852" y="261658"/>
            <a:ext cx="82296" cy="82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8561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par>
                          <p:cTn id="9" fill="hold">
                            <p:stCondLst>
                              <p:cond delay="500"/>
                            </p:stCondLst>
                            <p:childTnLst>
                              <p:par>
                                <p:cTn id="10" presetID="12" presetClass="entr" presetSubtype="2"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left)">
                                      <p:cBhvr>
                                        <p:cTn id="13" dur="500"/>
                                        <p:tgtEl>
                                          <p:spTgt spid="4"/>
                                        </p:tgtEl>
                                      </p:cBhvr>
                                    </p:animEffect>
                                  </p:childTnLst>
                                </p:cTn>
                              </p:par>
                            </p:childTnLst>
                          </p:cTn>
                        </p:par>
                        <p:par>
                          <p:cTn id="14" fill="hold">
                            <p:stCondLst>
                              <p:cond delay="1500"/>
                            </p:stCondLst>
                            <p:childTnLst>
                              <p:par>
                                <p:cTn id="15" presetID="12" presetClass="entr" presetSubtype="2"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left)">
                                      <p:cBhvr>
                                        <p:cTn id="18" dur="500"/>
                                        <p:tgtEl>
                                          <p:spTgt spid="5"/>
                                        </p:tgtEl>
                                      </p:cBhvr>
                                    </p:animEffect>
                                  </p:childTnLst>
                                </p:cTn>
                              </p:par>
                            </p:childTnLst>
                          </p:cTn>
                        </p:par>
                        <p:par>
                          <p:cTn id="19" fill="hold">
                            <p:stCondLst>
                              <p:cond delay="2500"/>
                            </p:stCondLst>
                            <p:childTnLst>
                              <p:par>
                                <p:cTn id="20" presetID="12" presetClass="entr" presetSubtype="2"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left)">
                                      <p:cBhvr>
                                        <p:cTn id="23" dur="500"/>
                                        <p:tgtEl>
                                          <p:spTgt spid="6"/>
                                        </p:tgtEl>
                                      </p:cBhvr>
                                    </p:animEffect>
                                  </p:childTnLst>
                                </p:cTn>
                              </p:par>
                            </p:childTnLst>
                          </p:cTn>
                        </p:par>
                        <p:par>
                          <p:cTn id="24" fill="hold">
                            <p:stCondLst>
                              <p:cond delay="3500"/>
                            </p:stCondLst>
                            <p:childTnLst>
                              <p:par>
                                <p:cTn id="25" presetID="12" presetClass="entr" presetSubtype="2"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613905" y="2810459"/>
            <a:ext cx="1913351" cy="1913351"/>
          </a:xfrm>
          <a:prstGeom prst="ellipse">
            <a:avLst/>
          </a:prstGeom>
          <a:solidFill>
            <a:schemeClr val="bg2"/>
          </a:solidFill>
          <a:ln w="5397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198" y="3042619"/>
            <a:ext cx="1294498" cy="1371119"/>
          </a:xfrm>
          <a:prstGeom prst="rect">
            <a:avLst/>
          </a:prstGeom>
        </p:spPr>
      </p:pic>
      <p:cxnSp>
        <p:nvCxnSpPr>
          <p:cNvPr id="8" name="Straight Arrow Connector 7"/>
          <p:cNvCxnSpPr/>
          <p:nvPr/>
        </p:nvCxnSpPr>
        <p:spPr>
          <a:xfrm flipH="1">
            <a:off x="5361967" y="2179355"/>
            <a:ext cx="678459" cy="765201"/>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562600" y="1229997"/>
            <a:ext cx="1406878" cy="1388923"/>
          </a:xfrm>
          <a:prstGeom prst="ellipse">
            <a:avLst/>
          </a:prstGeom>
          <a:solidFill>
            <a:schemeClr val="accent5"/>
          </a:solidFill>
          <a:ln w="317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583761" y="1746436"/>
            <a:ext cx="1385717"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Paycheck</a:t>
            </a:r>
          </a:p>
        </p:txBody>
      </p:sp>
      <p:cxnSp>
        <p:nvCxnSpPr>
          <p:cNvPr id="53" name="Straight Arrow Connector 52"/>
          <p:cNvCxnSpPr/>
          <p:nvPr/>
        </p:nvCxnSpPr>
        <p:spPr>
          <a:xfrm flipH="1">
            <a:off x="5672796" y="2716360"/>
            <a:ext cx="2174734" cy="754085"/>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010400" y="2178252"/>
            <a:ext cx="1295400" cy="1278868"/>
          </a:xfrm>
          <a:prstGeom prst="ellipse">
            <a:avLst/>
          </a:prstGeom>
          <a:solidFill>
            <a:schemeClr val="accent6"/>
          </a:solidFill>
          <a:ln w="317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164549" y="2545699"/>
            <a:ext cx="987102" cy="523220"/>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Rental</a:t>
            </a:r>
          </a:p>
          <a:p>
            <a:pPr algn="ctr"/>
            <a:r>
              <a:rPr lang="en-US" sz="1400" b="1" spc="30" dirty="0">
                <a:solidFill>
                  <a:schemeClr val="bg1"/>
                </a:solidFill>
                <a:latin typeface="Trebuchet MS" charset="0"/>
                <a:ea typeface="Trebuchet MS" charset="0"/>
                <a:cs typeface="Trebuchet MS" charset="0"/>
              </a:rPr>
              <a:t>Income</a:t>
            </a:r>
          </a:p>
        </p:txBody>
      </p:sp>
      <p:cxnSp>
        <p:nvCxnSpPr>
          <p:cNvPr id="58" name="Straight Arrow Connector 57"/>
          <p:cNvCxnSpPr/>
          <p:nvPr/>
        </p:nvCxnSpPr>
        <p:spPr>
          <a:xfrm flipH="1" flipV="1">
            <a:off x="5612834" y="4087087"/>
            <a:ext cx="1472955" cy="405231"/>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378314" y="3743792"/>
            <a:ext cx="1447800" cy="1429323"/>
          </a:xfrm>
          <a:prstGeom prst="ellipse">
            <a:avLst/>
          </a:prstGeom>
          <a:solidFill>
            <a:schemeClr val="accent2"/>
          </a:solidFill>
          <a:ln w="317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6593514" y="4200590"/>
            <a:ext cx="987102" cy="523220"/>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Tax</a:t>
            </a:r>
          </a:p>
          <a:p>
            <a:pPr algn="ctr"/>
            <a:r>
              <a:rPr lang="en-US" sz="1400" b="1" spc="30" dirty="0">
                <a:solidFill>
                  <a:schemeClr val="bg1"/>
                </a:solidFill>
                <a:latin typeface="Trebuchet MS" charset="0"/>
                <a:ea typeface="Trebuchet MS" charset="0"/>
                <a:cs typeface="Trebuchet MS" charset="0"/>
              </a:rPr>
              <a:t>Refund</a:t>
            </a:r>
          </a:p>
        </p:txBody>
      </p:sp>
      <p:cxnSp>
        <p:nvCxnSpPr>
          <p:cNvPr id="61" name="Straight Arrow Connector 60"/>
          <p:cNvCxnSpPr/>
          <p:nvPr/>
        </p:nvCxnSpPr>
        <p:spPr>
          <a:xfrm flipH="1" flipV="1">
            <a:off x="5269211" y="4643333"/>
            <a:ext cx="1424069" cy="1458486"/>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987614" y="5410200"/>
            <a:ext cx="914400" cy="902730"/>
          </a:xfrm>
          <a:prstGeom prst="ellipse">
            <a:avLst/>
          </a:prstGeom>
          <a:solidFill>
            <a:schemeClr val="accent1"/>
          </a:solidFill>
          <a:ln w="3175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5943600" y="5707677"/>
            <a:ext cx="987102"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Gifts</a:t>
            </a:r>
          </a:p>
        </p:txBody>
      </p:sp>
      <p:cxnSp>
        <p:nvCxnSpPr>
          <p:cNvPr id="64" name="Straight Arrow Connector 63"/>
          <p:cNvCxnSpPr/>
          <p:nvPr/>
        </p:nvCxnSpPr>
        <p:spPr>
          <a:xfrm flipH="1" flipV="1">
            <a:off x="4759358" y="4882565"/>
            <a:ext cx="269843" cy="1228254"/>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427053" y="5522179"/>
            <a:ext cx="1211747" cy="1196282"/>
          </a:xfrm>
          <a:prstGeom prst="ellipse">
            <a:avLst/>
          </a:prstGeom>
          <a:solidFill>
            <a:schemeClr val="bg2">
              <a:lumMod val="75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22688" y="5735438"/>
            <a:ext cx="987102" cy="738664"/>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Earned</a:t>
            </a:r>
          </a:p>
          <a:p>
            <a:pPr algn="ctr"/>
            <a:r>
              <a:rPr lang="en-US" sz="1400" b="1" spc="30" dirty="0">
                <a:solidFill>
                  <a:schemeClr val="bg1"/>
                </a:solidFill>
                <a:latin typeface="Trebuchet MS" charset="0"/>
                <a:ea typeface="Trebuchet MS" charset="0"/>
                <a:cs typeface="Trebuchet MS" charset="0"/>
              </a:rPr>
              <a:t>Income</a:t>
            </a:r>
          </a:p>
          <a:p>
            <a:pPr algn="ctr"/>
            <a:r>
              <a:rPr lang="en-US" sz="1400" b="1" spc="30" dirty="0">
                <a:solidFill>
                  <a:schemeClr val="bg1"/>
                </a:solidFill>
                <a:latin typeface="Trebuchet MS" charset="0"/>
                <a:ea typeface="Trebuchet MS" charset="0"/>
                <a:cs typeface="Trebuchet MS" charset="0"/>
              </a:rPr>
              <a:t>Credit</a:t>
            </a:r>
          </a:p>
        </p:txBody>
      </p:sp>
      <p:cxnSp>
        <p:nvCxnSpPr>
          <p:cNvPr id="82" name="Straight Arrow Connector 81"/>
          <p:cNvCxnSpPr/>
          <p:nvPr/>
        </p:nvCxnSpPr>
        <p:spPr>
          <a:xfrm flipV="1">
            <a:off x="2656224" y="4585979"/>
            <a:ext cx="1087303" cy="901479"/>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260113" y="5107868"/>
            <a:ext cx="792223" cy="782112"/>
          </a:xfrm>
          <a:prstGeom prst="ellipse">
            <a:avLst/>
          </a:prstGeom>
          <a:solidFill>
            <a:schemeClr val="accent6"/>
          </a:solidFill>
          <a:ln w="317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2173537" y="5335213"/>
            <a:ext cx="987102"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Bonus</a:t>
            </a:r>
          </a:p>
        </p:txBody>
      </p:sp>
      <p:cxnSp>
        <p:nvCxnSpPr>
          <p:cNvPr id="84" name="Straight Arrow Connector 83"/>
          <p:cNvCxnSpPr/>
          <p:nvPr/>
        </p:nvCxnSpPr>
        <p:spPr>
          <a:xfrm flipV="1">
            <a:off x="3521638" y="4843335"/>
            <a:ext cx="628582" cy="1453109"/>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171480" y="5638800"/>
            <a:ext cx="914400" cy="902730"/>
          </a:xfrm>
          <a:prstGeom prst="ellipse">
            <a:avLst/>
          </a:prstGeom>
          <a:solidFill>
            <a:schemeClr val="bg2"/>
          </a:solidFill>
          <a:ln w="31750">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3127698" y="5951481"/>
            <a:ext cx="987102"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Other</a:t>
            </a:r>
          </a:p>
        </p:txBody>
      </p:sp>
      <p:cxnSp>
        <p:nvCxnSpPr>
          <p:cNvPr id="86" name="Straight Arrow Connector 85"/>
          <p:cNvCxnSpPr/>
          <p:nvPr/>
        </p:nvCxnSpPr>
        <p:spPr>
          <a:xfrm flipH="1">
            <a:off x="4654888" y="1432450"/>
            <a:ext cx="115575" cy="1219254"/>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289279" y="1143000"/>
            <a:ext cx="954705" cy="942520"/>
          </a:xfrm>
          <a:prstGeom prst="ellipse">
            <a:avLst/>
          </a:prstGeom>
          <a:solidFill>
            <a:schemeClr val="accent3"/>
          </a:solidFill>
          <a:ln w="317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4267200" y="1329446"/>
            <a:ext cx="987102" cy="523220"/>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Social</a:t>
            </a:r>
          </a:p>
          <a:p>
            <a:pPr algn="ctr"/>
            <a:r>
              <a:rPr lang="en-US" sz="1400" b="1" spc="30" dirty="0">
                <a:solidFill>
                  <a:schemeClr val="bg1"/>
                </a:solidFill>
                <a:latin typeface="Trebuchet MS" charset="0"/>
                <a:ea typeface="Trebuchet MS" charset="0"/>
                <a:cs typeface="Trebuchet MS" charset="0"/>
              </a:rPr>
              <a:t>Security</a:t>
            </a:r>
          </a:p>
        </p:txBody>
      </p:sp>
      <p:cxnSp>
        <p:nvCxnSpPr>
          <p:cNvPr id="88" name="Straight Arrow Connector 87"/>
          <p:cNvCxnSpPr/>
          <p:nvPr/>
        </p:nvCxnSpPr>
        <p:spPr>
          <a:xfrm>
            <a:off x="3326830" y="1585715"/>
            <a:ext cx="640507" cy="1222754"/>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895600" y="1205324"/>
            <a:ext cx="1123130" cy="1108796"/>
          </a:xfrm>
          <a:prstGeom prst="ellipse">
            <a:avLst/>
          </a:prstGeom>
          <a:solidFill>
            <a:schemeClr val="tx2"/>
          </a:solidFill>
          <a:ln w="317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2924896" y="1578701"/>
            <a:ext cx="1082598"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Dividends</a:t>
            </a:r>
          </a:p>
        </p:txBody>
      </p:sp>
      <p:cxnSp>
        <p:nvCxnSpPr>
          <p:cNvPr id="90" name="Straight Arrow Connector 89"/>
          <p:cNvCxnSpPr/>
          <p:nvPr/>
        </p:nvCxnSpPr>
        <p:spPr>
          <a:xfrm>
            <a:off x="1750616" y="2221568"/>
            <a:ext cx="1777711" cy="1033183"/>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07375" y="1585715"/>
            <a:ext cx="1295400" cy="1278868"/>
          </a:xfrm>
          <a:prstGeom prst="ellipse">
            <a:avLst/>
          </a:prstGeom>
          <a:solidFill>
            <a:schemeClr val="accent5"/>
          </a:solidFill>
          <a:ln w="317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1191158" y="1848977"/>
            <a:ext cx="1127834" cy="738664"/>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Child Support or Alimony</a:t>
            </a:r>
          </a:p>
        </p:txBody>
      </p:sp>
      <p:cxnSp>
        <p:nvCxnSpPr>
          <p:cNvPr id="101" name="Straight Arrow Connector 100"/>
          <p:cNvCxnSpPr/>
          <p:nvPr/>
        </p:nvCxnSpPr>
        <p:spPr>
          <a:xfrm>
            <a:off x="2025827" y="3601856"/>
            <a:ext cx="1442538" cy="141936"/>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605076" y="3166675"/>
            <a:ext cx="914400" cy="902730"/>
          </a:xfrm>
          <a:prstGeom prst="ellipse">
            <a:avLst/>
          </a:prstGeom>
          <a:solidFill>
            <a:schemeClr val="accent4"/>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1567605" y="3448965"/>
            <a:ext cx="987102"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Pension</a:t>
            </a:r>
          </a:p>
        </p:txBody>
      </p:sp>
      <p:cxnSp>
        <p:nvCxnSpPr>
          <p:cNvPr id="106" name="Straight Arrow Connector 105"/>
          <p:cNvCxnSpPr/>
          <p:nvPr/>
        </p:nvCxnSpPr>
        <p:spPr>
          <a:xfrm flipV="1">
            <a:off x="1542057" y="4188930"/>
            <a:ext cx="1986270" cy="806636"/>
          </a:xfrm>
          <a:prstGeom prst="straightConnector1">
            <a:avLst/>
          </a:prstGeom>
          <a:ln w="889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990600" y="4467753"/>
            <a:ext cx="1107654" cy="1093518"/>
          </a:xfrm>
          <a:prstGeom prst="ellipse">
            <a:avLst/>
          </a:prstGeom>
          <a:solidFill>
            <a:schemeClr val="tx2"/>
          </a:solidFill>
          <a:ln w="317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1057550" y="4825398"/>
            <a:ext cx="987102" cy="307777"/>
          </a:xfrm>
          <a:prstGeom prst="rect">
            <a:avLst/>
          </a:prstGeom>
          <a:noFill/>
        </p:spPr>
        <p:txBody>
          <a:bodyPr wrap="square" rtlCol="0">
            <a:spAutoFit/>
          </a:bodyPr>
          <a:lstStyle/>
          <a:p>
            <a:pPr algn="ctr"/>
            <a:r>
              <a:rPr lang="en-US" sz="1400" b="1" spc="30" dirty="0">
                <a:solidFill>
                  <a:schemeClr val="bg1"/>
                </a:solidFill>
                <a:latin typeface="Trebuchet MS" charset="0"/>
                <a:ea typeface="Trebuchet MS" charset="0"/>
                <a:cs typeface="Trebuchet MS" charset="0"/>
              </a:rPr>
              <a:t>Interest</a:t>
            </a:r>
          </a:p>
        </p:txBody>
      </p:sp>
      <p:sp>
        <p:nvSpPr>
          <p:cNvPr id="41" name="TextBox 40"/>
          <p:cNvSpPr txBox="1"/>
          <p:nvPr/>
        </p:nvSpPr>
        <p:spPr>
          <a:xfrm>
            <a:off x="76200" y="76200"/>
            <a:ext cx="5909310" cy="830997"/>
          </a:xfrm>
          <a:prstGeom prst="rect">
            <a:avLst/>
          </a:prstGeom>
          <a:noFill/>
        </p:spPr>
        <p:txBody>
          <a:bodyPr wrap="none" rtlCol="0">
            <a:spAutoFit/>
          </a:bodyPr>
          <a:lstStyle/>
          <a:p>
            <a:r>
              <a:rPr lang="en-US" sz="2800" b="1" dirty="0">
                <a:solidFill>
                  <a:schemeClr val="accent3"/>
                </a:solidFill>
                <a:latin typeface="Arial Black" charset="0"/>
                <a:ea typeface="Arial Black" charset="0"/>
                <a:cs typeface="Arial Black" charset="0"/>
              </a:rPr>
              <a:t>STEP 1: </a:t>
            </a:r>
          </a:p>
          <a:p>
            <a:r>
              <a:rPr lang="en-US" sz="2000" b="1" spc="10" dirty="0">
                <a:solidFill>
                  <a:schemeClr val="tx1">
                    <a:lumMod val="50000"/>
                    <a:lumOff val="50000"/>
                  </a:schemeClr>
                </a:solidFill>
                <a:latin typeface="Arial" charset="0"/>
                <a:ea typeface="Arial" charset="0"/>
                <a:cs typeface="Arial" charset="0"/>
              </a:rPr>
              <a:t>List all monthly income sources and expenses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114800" y="1905000"/>
            <a:ext cx="2905312" cy="762000"/>
            <a:chOff x="4114800" y="1905000"/>
            <a:chExt cx="2905312" cy="762000"/>
          </a:xfrm>
        </p:grpSpPr>
        <p:sp>
          <p:nvSpPr>
            <p:cNvPr id="44" name="AutoShape 13"/>
            <p:cNvSpPr>
              <a:spLocks/>
            </p:cNvSpPr>
            <p:nvPr/>
          </p:nvSpPr>
          <p:spPr bwMode="auto">
            <a:xfrm>
              <a:off x="4114800" y="1905000"/>
              <a:ext cx="2905312" cy="762000"/>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6"/>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45" name="Rectangle 15"/>
            <p:cNvSpPr>
              <a:spLocks/>
            </p:cNvSpPr>
            <p:nvPr/>
          </p:nvSpPr>
          <p:spPr bwMode="auto">
            <a:xfrm>
              <a:off x="4516144" y="2139227"/>
              <a:ext cx="1884656" cy="293547"/>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sz="2000" b="1" spc="150" dirty="0">
                  <a:solidFill>
                    <a:srgbClr val="FFFFFF"/>
                  </a:solidFill>
                  <a:latin typeface="Trebuchet MS" charset="0"/>
                  <a:ea typeface="Trebuchet MS" charset="0"/>
                  <a:cs typeface="Trebuchet MS" charset="0"/>
                  <a:sym typeface="Source Sans Pro Semibold Italic" charset="0"/>
                </a:rPr>
                <a:t>Fixed</a:t>
              </a:r>
            </a:p>
          </p:txBody>
        </p:sp>
      </p:grpSp>
      <p:grpSp>
        <p:nvGrpSpPr>
          <p:cNvPr id="10" name="Group 9"/>
          <p:cNvGrpSpPr/>
          <p:nvPr/>
        </p:nvGrpSpPr>
        <p:grpSpPr>
          <a:xfrm>
            <a:off x="4114800" y="3248791"/>
            <a:ext cx="2905312" cy="762000"/>
            <a:chOff x="4114800" y="3248791"/>
            <a:chExt cx="2905312" cy="762000"/>
          </a:xfrm>
        </p:grpSpPr>
        <p:sp>
          <p:nvSpPr>
            <p:cNvPr id="54" name="AutoShape 13"/>
            <p:cNvSpPr>
              <a:spLocks/>
            </p:cNvSpPr>
            <p:nvPr/>
          </p:nvSpPr>
          <p:spPr bwMode="auto">
            <a:xfrm>
              <a:off x="4114800" y="3248791"/>
              <a:ext cx="2905312" cy="762000"/>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6">
                <a:lumMod val="75000"/>
              </a:schemeClr>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55" name="Rectangle 15"/>
            <p:cNvSpPr>
              <a:spLocks/>
            </p:cNvSpPr>
            <p:nvPr/>
          </p:nvSpPr>
          <p:spPr bwMode="auto">
            <a:xfrm>
              <a:off x="4668544" y="3483018"/>
              <a:ext cx="1579856" cy="293547"/>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sz="2000" b="1" spc="150" dirty="0">
                  <a:solidFill>
                    <a:srgbClr val="FFFFFF"/>
                  </a:solidFill>
                  <a:latin typeface="Trebuchet MS" charset="0"/>
                  <a:ea typeface="Trebuchet MS" charset="0"/>
                  <a:cs typeface="Trebuchet MS" charset="0"/>
                  <a:sym typeface="Source Sans Pro Semibold Italic" charset="0"/>
                </a:rPr>
                <a:t>Variable</a:t>
              </a:r>
            </a:p>
          </p:txBody>
        </p:sp>
      </p:grpSp>
      <p:grpSp>
        <p:nvGrpSpPr>
          <p:cNvPr id="11" name="Group 10"/>
          <p:cNvGrpSpPr/>
          <p:nvPr/>
        </p:nvGrpSpPr>
        <p:grpSpPr>
          <a:xfrm>
            <a:off x="3352800" y="4592583"/>
            <a:ext cx="3922367" cy="762000"/>
            <a:chOff x="3352800" y="4592583"/>
            <a:chExt cx="3922367" cy="762000"/>
          </a:xfrm>
        </p:grpSpPr>
        <p:sp>
          <p:nvSpPr>
            <p:cNvPr id="59" name="AutoShape 13"/>
            <p:cNvSpPr>
              <a:spLocks/>
            </p:cNvSpPr>
            <p:nvPr/>
          </p:nvSpPr>
          <p:spPr bwMode="auto">
            <a:xfrm>
              <a:off x="3352800" y="4592583"/>
              <a:ext cx="3922367" cy="762000"/>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6">
                <a:lumMod val="50000"/>
              </a:schemeClr>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60" name="Rectangle 15"/>
            <p:cNvSpPr>
              <a:spLocks/>
            </p:cNvSpPr>
            <p:nvPr/>
          </p:nvSpPr>
          <p:spPr bwMode="auto">
            <a:xfrm>
              <a:off x="4690252" y="4826809"/>
              <a:ext cx="1536440" cy="293547"/>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sz="1600" b="1" spc="150" dirty="0">
                  <a:solidFill>
                    <a:srgbClr val="FFFFFF"/>
                  </a:solidFill>
                  <a:latin typeface="Trebuchet MS" charset="0"/>
                  <a:ea typeface="Trebuchet MS" charset="0"/>
                  <a:cs typeface="Trebuchet MS" charset="0"/>
                  <a:sym typeface="Source Sans Pro Semibold Italic" charset="0"/>
                </a:rPr>
                <a:t>Discretionary</a:t>
              </a:r>
            </a:p>
          </p:txBody>
        </p:sp>
      </p:grpSp>
      <p:sp>
        <p:nvSpPr>
          <p:cNvPr id="68" name="Oval 67"/>
          <p:cNvSpPr/>
          <p:nvPr/>
        </p:nvSpPr>
        <p:spPr bwMode="auto">
          <a:xfrm>
            <a:off x="7275172" y="1732441"/>
            <a:ext cx="1106828" cy="11071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039" y="1934580"/>
            <a:ext cx="689093" cy="640734"/>
          </a:xfrm>
          <a:prstGeom prst="rect">
            <a:avLst/>
          </a:prstGeom>
          <a:noFill/>
        </p:spPr>
      </p:pic>
      <p:sp>
        <p:nvSpPr>
          <p:cNvPr id="72" name="Oval 71"/>
          <p:cNvSpPr/>
          <p:nvPr/>
        </p:nvSpPr>
        <p:spPr bwMode="auto">
          <a:xfrm>
            <a:off x="7275172" y="3076232"/>
            <a:ext cx="1106828" cy="110711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187" y="3352800"/>
            <a:ext cx="689093" cy="580288"/>
          </a:xfrm>
          <a:prstGeom prst="rect">
            <a:avLst/>
          </a:prstGeom>
          <a:noFill/>
        </p:spPr>
      </p:pic>
      <p:sp>
        <p:nvSpPr>
          <p:cNvPr id="75" name="Oval 74"/>
          <p:cNvSpPr/>
          <p:nvPr/>
        </p:nvSpPr>
        <p:spPr bwMode="auto">
          <a:xfrm>
            <a:off x="7275172" y="4420023"/>
            <a:ext cx="1106828" cy="1107118"/>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227" y="4622162"/>
            <a:ext cx="596713" cy="640734"/>
          </a:xfrm>
          <a:prstGeom prst="rect">
            <a:avLst/>
          </a:prstGeom>
          <a:noFill/>
        </p:spPr>
      </p:pic>
      <p:sp>
        <p:nvSpPr>
          <p:cNvPr id="6" name="Rectangle 5"/>
          <p:cNvSpPr/>
          <p:nvPr/>
        </p:nvSpPr>
        <p:spPr>
          <a:xfrm>
            <a:off x="0" y="1219200"/>
            <a:ext cx="41148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073" y="1447800"/>
            <a:ext cx="2811415" cy="4419600"/>
          </a:xfrm>
          <a:prstGeom prst="rect">
            <a:avLst/>
          </a:prstGeom>
        </p:spPr>
      </p:pic>
      <p:sp>
        <p:nvSpPr>
          <p:cNvPr id="20" name="TextBox 19"/>
          <p:cNvSpPr txBox="1"/>
          <p:nvPr/>
        </p:nvSpPr>
        <p:spPr>
          <a:xfrm>
            <a:off x="152400" y="133290"/>
            <a:ext cx="3513782" cy="461665"/>
          </a:xfrm>
          <a:prstGeom prst="rect">
            <a:avLst/>
          </a:prstGeom>
          <a:noFill/>
        </p:spPr>
        <p:txBody>
          <a:bodyPr wrap="none" rtlCol="0">
            <a:spAutoFit/>
          </a:bodyPr>
          <a:lstStyle/>
          <a:p>
            <a:r>
              <a:rPr lang="en-US" sz="2400" b="1" spc="10" dirty="0">
                <a:solidFill>
                  <a:schemeClr val="tx1">
                    <a:lumMod val="50000"/>
                    <a:lumOff val="50000"/>
                  </a:schemeClr>
                </a:solidFill>
                <a:latin typeface="Arial" charset="0"/>
                <a:ea typeface="Arial" charset="0"/>
                <a:cs typeface="Arial" charset="0"/>
              </a:rPr>
              <a:t>List</a:t>
            </a:r>
            <a:r>
              <a:rPr lang="en-US" sz="2000" b="1" spc="10" dirty="0">
                <a:solidFill>
                  <a:schemeClr val="tx1">
                    <a:lumMod val="50000"/>
                    <a:lumOff val="50000"/>
                  </a:schemeClr>
                </a:solidFill>
                <a:latin typeface="Arial" charset="0"/>
                <a:ea typeface="Arial" charset="0"/>
                <a:cs typeface="Arial" charset="0"/>
              </a:rPr>
              <a:t> </a:t>
            </a:r>
            <a:r>
              <a:rPr lang="en-US" sz="2400" b="1" spc="10" dirty="0">
                <a:solidFill>
                  <a:schemeClr val="tx1">
                    <a:lumMod val="50000"/>
                    <a:lumOff val="50000"/>
                  </a:schemeClr>
                </a:solidFill>
                <a:latin typeface="Arial" charset="0"/>
                <a:ea typeface="Arial" charset="0"/>
                <a:cs typeface="Arial" charset="0"/>
              </a:rPr>
              <a:t>monthly expenses</a:t>
            </a:r>
          </a:p>
        </p:txBody>
      </p:sp>
      <p:sp>
        <p:nvSpPr>
          <p:cNvPr id="2" name="TextBox 1">
            <a:extLst>
              <a:ext uri="{FF2B5EF4-FFF2-40B4-BE49-F238E27FC236}">
                <a16:creationId xmlns:a16="http://schemas.microsoft.com/office/drawing/2014/main" id="{EE09DE8C-42A9-423B-82AB-8CB0BBA4930A}"/>
              </a:ext>
            </a:extLst>
          </p:cNvPr>
          <p:cNvSpPr txBox="1"/>
          <p:nvPr/>
        </p:nvSpPr>
        <p:spPr>
          <a:xfrm>
            <a:off x="4114800" y="2602460"/>
            <a:ext cx="1524000" cy="338554"/>
          </a:xfrm>
          <a:prstGeom prst="rect">
            <a:avLst/>
          </a:prstGeom>
          <a:noFill/>
        </p:spPr>
        <p:txBody>
          <a:bodyPr wrap="square" rtlCol="0">
            <a:spAutoFit/>
          </a:bodyPr>
          <a:lstStyle/>
          <a:p>
            <a:r>
              <a:rPr lang="en-US" sz="1600" dirty="0"/>
              <a:t>Ex: Car payment</a:t>
            </a:r>
          </a:p>
        </p:txBody>
      </p:sp>
      <p:sp>
        <p:nvSpPr>
          <p:cNvPr id="4" name="TextBox 3">
            <a:extLst>
              <a:ext uri="{FF2B5EF4-FFF2-40B4-BE49-F238E27FC236}">
                <a16:creationId xmlns:a16="http://schemas.microsoft.com/office/drawing/2014/main" id="{D131B367-EBC8-4AD7-99C9-F413485786C5}"/>
              </a:ext>
            </a:extLst>
          </p:cNvPr>
          <p:cNvSpPr txBox="1"/>
          <p:nvPr/>
        </p:nvSpPr>
        <p:spPr>
          <a:xfrm>
            <a:off x="4114800" y="3975488"/>
            <a:ext cx="1383039" cy="338554"/>
          </a:xfrm>
          <a:prstGeom prst="rect">
            <a:avLst/>
          </a:prstGeom>
          <a:noFill/>
        </p:spPr>
        <p:txBody>
          <a:bodyPr wrap="square" rtlCol="0">
            <a:spAutoFit/>
          </a:bodyPr>
          <a:lstStyle/>
          <a:p>
            <a:pPr algn="l"/>
            <a:r>
              <a:rPr lang="en-US" sz="1600" dirty="0"/>
              <a:t>Ex: Food</a:t>
            </a:r>
          </a:p>
        </p:txBody>
      </p:sp>
      <p:sp>
        <p:nvSpPr>
          <p:cNvPr id="8" name="TextBox 7">
            <a:extLst>
              <a:ext uri="{FF2B5EF4-FFF2-40B4-BE49-F238E27FC236}">
                <a16:creationId xmlns:a16="http://schemas.microsoft.com/office/drawing/2014/main" id="{6AD9389C-80F8-4081-A112-E9ED65AA3B5F}"/>
              </a:ext>
            </a:extLst>
          </p:cNvPr>
          <p:cNvSpPr txBox="1"/>
          <p:nvPr/>
        </p:nvSpPr>
        <p:spPr>
          <a:xfrm>
            <a:off x="4114799" y="5354583"/>
            <a:ext cx="2362201" cy="338554"/>
          </a:xfrm>
          <a:prstGeom prst="rect">
            <a:avLst/>
          </a:prstGeom>
          <a:noFill/>
        </p:spPr>
        <p:txBody>
          <a:bodyPr wrap="square" rtlCol="0">
            <a:spAutoFit/>
          </a:bodyPr>
          <a:lstStyle/>
          <a:p>
            <a:pPr algn="l"/>
            <a:r>
              <a:rPr lang="en-US" sz="1600" dirty="0"/>
              <a:t>Ex: Charitable donations</a:t>
            </a:r>
          </a:p>
        </p:txBody>
      </p:sp>
    </p:spTree>
    <p:extLst>
      <p:ext uri="{BB962C8B-B14F-4D97-AF65-F5344CB8AC3E}">
        <p14:creationId xmlns:p14="http://schemas.microsoft.com/office/powerpoint/2010/main" val="1362007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223115" y="609600"/>
            <a:ext cx="4115234" cy="779861"/>
            <a:chOff x="6682705" y="-1199880"/>
            <a:chExt cx="10971098" cy="2079086"/>
          </a:xfrm>
        </p:grpSpPr>
        <p:sp>
          <p:nvSpPr>
            <p:cNvPr id="34" name="TextBox 33"/>
            <p:cNvSpPr txBox="1"/>
            <p:nvPr/>
          </p:nvSpPr>
          <p:spPr>
            <a:xfrm>
              <a:off x="6682705" y="-1199880"/>
              <a:ext cx="10971098" cy="1446518"/>
            </a:xfrm>
            <a:prstGeom prst="rect">
              <a:avLst/>
            </a:prstGeom>
            <a:noFill/>
          </p:spPr>
          <p:txBody>
            <a:bodyPr wrap="none" lIns="34292" tIns="17146" rIns="34292" bIns="17146" rtlCol="0">
              <a:spAutoFit/>
            </a:bodyPr>
            <a:lstStyle/>
            <a:p>
              <a:pPr algn="ctr"/>
              <a:r>
                <a:rPr lang="en-US" sz="3301" b="1" dirty="0">
                  <a:solidFill>
                    <a:schemeClr val="accent6">
                      <a:lumMod val="50000"/>
                    </a:schemeClr>
                  </a:solidFill>
                  <a:latin typeface="Arial" charset="0"/>
                  <a:ea typeface="Arial" charset="0"/>
                  <a:cs typeface="Arial" charset="0"/>
                </a:rPr>
                <a:t>Expense Categories</a:t>
              </a:r>
              <a:endParaRPr lang="id-ID" sz="3301" b="1" dirty="0">
                <a:solidFill>
                  <a:schemeClr val="accent6">
                    <a:lumMod val="50000"/>
                  </a:schemeClr>
                </a:solidFill>
                <a:latin typeface="Arial" charset="0"/>
                <a:ea typeface="Arial" charset="0"/>
                <a:cs typeface="Arial" charset="0"/>
              </a:endParaRPr>
            </a:p>
          </p:txBody>
        </p:sp>
        <p:sp>
          <p:nvSpPr>
            <p:cNvPr id="35" name="Rectangle 34"/>
            <p:cNvSpPr/>
            <p:nvPr/>
          </p:nvSpPr>
          <p:spPr>
            <a:xfrm>
              <a:off x="11391720" y="787769"/>
              <a:ext cx="1553038" cy="91437"/>
            </a:xfrm>
            <a:prstGeom prst="rect">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6" name="Rectangle 5">
            <a:extLst>
              <a:ext uri="{FF2B5EF4-FFF2-40B4-BE49-F238E27FC236}">
                <a16:creationId xmlns:a16="http://schemas.microsoft.com/office/drawing/2014/main" id="{C389D45B-A10C-4D39-ADE3-6B824B8C33C4}"/>
              </a:ext>
            </a:extLst>
          </p:cNvPr>
          <p:cNvSpPr/>
          <p:nvPr/>
        </p:nvSpPr>
        <p:spPr>
          <a:xfrm>
            <a:off x="2495341" y="1425915"/>
            <a:ext cx="7315200" cy="2262158"/>
          </a:xfrm>
          <a:prstGeom prst="rect">
            <a:avLst/>
          </a:prstGeom>
        </p:spPr>
        <p:txBody>
          <a:bodyPr wrap="square">
            <a:spAutoFit/>
          </a:bodyPr>
          <a:lstStyle/>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Housing (25-35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Transportation (10-15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Food (10-15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Utilities (5-10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Insurance (10-25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Medical &amp; Healthcare (5-10 percent) ...</a:t>
            </a:r>
            <a:endParaRPr lang="en-US" sz="1600" dirty="0">
              <a:solidFill>
                <a:schemeClr val="accent3">
                  <a:lumMod val="50000"/>
                </a:schemeClr>
              </a:solidFill>
              <a:latin typeface="Calibri" panose="020F0502020204030204" pitchFamily="34" charset="0"/>
              <a:ea typeface="Calibri" panose="020F050202020403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dirty="0">
                <a:solidFill>
                  <a:schemeClr val="accent3">
                    <a:lumMod val="50000"/>
                  </a:schemeClr>
                </a:solidFill>
                <a:latin typeface="Arial" panose="020B0604020202020204" pitchFamily="34" charset="0"/>
                <a:ea typeface="Calibri" panose="020F0502020204030204" pitchFamily="34" charset="0"/>
              </a:rPr>
              <a:t>Saving, Investing, &amp; Debt Payments (10-20 percent</a:t>
            </a:r>
            <a:r>
              <a:rPr lang="en-US" dirty="0">
                <a:solidFill>
                  <a:srgbClr val="222222"/>
                </a:solidFill>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pic>
        <p:nvPicPr>
          <p:cNvPr id="6148" name="Picture 4" descr="Expenses - Free arrows icons">
            <a:extLst>
              <a:ext uri="{FF2B5EF4-FFF2-40B4-BE49-F238E27FC236}">
                <a16:creationId xmlns:a16="http://schemas.microsoft.com/office/drawing/2014/main" id="{85BB865B-A308-4A30-9885-C8D969AD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86225"/>
            <a:ext cx="46484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7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F30478D-FBE8-4C86-8F8E-7473659E873F}"/>
              </a:ext>
            </a:extLst>
          </p:cNvPr>
          <p:cNvGraphicFramePr>
            <a:graphicFrameLocks noChangeAspect="1"/>
          </p:cNvGraphicFramePr>
          <p:nvPr>
            <p:extLst>
              <p:ext uri="{D42A27DB-BD31-4B8C-83A1-F6EECF244321}">
                <p14:modId xmlns:p14="http://schemas.microsoft.com/office/powerpoint/2010/main" val="2310150048"/>
              </p:ext>
            </p:extLst>
          </p:nvPr>
        </p:nvGraphicFramePr>
        <p:xfrm>
          <a:off x="38100" y="0"/>
          <a:ext cx="8763000" cy="7760732"/>
        </p:xfrm>
        <a:graphic>
          <a:graphicData uri="http://schemas.openxmlformats.org/presentationml/2006/ole">
            <mc:AlternateContent xmlns:mc="http://schemas.openxmlformats.org/markup-compatibility/2006">
              <mc:Choice xmlns:v="urn:schemas-microsoft-com:vml" Requires="v">
                <p:oleObj spid="_x0000_s3108"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38100" y="0"/>
                        <a:ext cx="8763000" cy="776073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5447A73-4BD8-422D-8F96-1E125DF972F4}"/>
              </a:ext>
            </a:extLst>
          </p:cNvPr>
          <p:cNvSpPr txBox="1"/>
          <p:nvPr/>
        </p:nvSpPr>
        <p:spPr>
          <a:xfrm>
            <a:off x="1143000" y="5791200"/>
            <a:ext cx="184731" cy="369332"/>
          </a:xfrm>
          <a:prstGeom prst="rect">
            <a:avLst/>
          </a:prstGeom>
          <a:noFill/>
        </p:spPr>
        <p:txBody>
          <a:bodyPr wrap="none" rtlCol="0">
            <a:spAutoFit/>
          </a:bodyPr>
          <a:lstStyle/>
          <a:p>
            <a:pPr algn="l"/>
            <a:endParaRPr lang="en-US" dirty="0"/>
          </a:p>
        </p:txBody>
      </p:sp>
      <p:sp>
        <p:nvSpPr>
          <p:cNvPr id="6" name="TextBox 5">
            <a:extLst>
              <a:ext uri="{FF2B5EF4-FFF2-40B4-BE49-F238E27FC236}">
                <a16:creationId xmlns:a16="http://schemas.microsoft.com/office/drawing/2014/main" id="{592703E5-D34C-470F-B528-809D8182943B}"/>
              </a:ext>
            </a:extLst>
          </p:cNvPr>
          <p:cNvSpPr txBox="1"/>
          <p:nvPr/>
        </p:nvSpPr>
        <p:spPr>
          <a:xfrm>
            <a:off x="457200" y="5678269"/>
            <a:ext cx="2133600" cy="646331"/>
          </a:xfrm>
          <a:prstGeom prst="rect">
            <a:avLst/>
          </a:prstGeom>
          <a:noFill/>
        </p:spPr>
        <p:txBody>
          <a:bodyPr wrap="square" rtlCol="0">
            <a:spAutoFit/>
          </a:bodyPr>
          <a:lstStyle/>
          <a:p>
            <a:pPr algn="l"/>
            <a:r>
              <a:rPr lang="en-US" dirty="0"/>
              <a:t>INCOME MUST EQUAL EXPENSES!!</a:t>
            </a:r>
          </a:p>
        </p:txBody>
      </p:sp>
    </p:spTree>
    <p:extLst>
      <p:ext uri="{BB962C8B-B14F-4D97-AF65-F5344CB8AC3E}">
        <p14:creationId xmlns:p14="http://schemas.microsoft.com/office/powerpoint/2010/main" val="343673322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5"/>
          <p:cNvSpPr>
            <a:spLocks/>
          </p:cNvSpPr>
          <p:nvPr/>
        </p:nvSpPr>
        <p:spPr bwMode="auto">
          <a:xfrm>
            <a:off x="809910" y="1731974"/>
            <a:ext cx="2190750" cy="2191321"/>
          </a:xfrm>
          <a:prstGeom prst="diamond">
            <a:avLst/>
          </a:prstGeom>
          <a:solidFill>
            <a:schemeClr val="accent1">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42" name="AutoShape 4"/>
          <p:cNvSpPr>
            <a:spLocks/>
          </p:cNvSpPr>
          <p:nvPr/>
        </p:nvSpPr>
        <p:spPr bwMode="auto">
          <a:xfrm>
            <a:off x="2562510" y="1731974"/>
            <a:ext cx="2190750" cy="2191321"/>
          </a:xfrm>
          <a:prstGeom prst="diamond">
            <a:avLst/>
          </a:prstGeom>
          <a:solidFill>
            <a:schemeClr val="accent2">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48" name="Rectangle 11"/>
          <p:cNvSpPr>
            <a:spLocks/>
          </p:cNvSpPr>
          <p:nvPr/>
        </p:nvSpPr>
        <p:spPr bwMode="auto">
          <a:xfrm>
            <a:off x="1238535" y="1066800"/>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Online Banking</a:t>
            </a:r>
          </a:p>
        </p:txBody>
      </p:sp>
      <p:sp>
        <p:nvSpPr>
          <p:cNvPr id="41" name="AutoShape 3"/>
          <p:cNvSpPr>
            <a:spLocks/>
          </p:cNvSpPr>
          <p:nvPr/>
        </p:nvSpPr>
        <p:spPr bwMode="auto">
          <a:xfrm>
            <a:off x="4315110" y="1731974"/>
            <a:ext cx="2190750" cy="2191321"/>
          </a:xfrm>
          <a:prstGeom prst="diamond">
            <a:avLst/>
          </a:prstGeom>
          <a:solidFill>
            <a:schemeClr val="accent3">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40" name="AutoShape 2"/>
          <p:cNvSpPr>
            <a:spLocks/>
          </p:cNvSpPr>
          <p:nvPr/>
        </p:nvSpPr>
        <p:spPr bwMode="auto">
          <a:xfrm>
            <a:off x="6067710" y="1731974"/>
            <a:ext cx="2190750" cy="2191321"/>
          </a:xfrm>
          <a:prstGeom prst="diamond">
            <a:avLst/>
          </a:prstGeom>
          <a:solidFill>
            <a:schemeClr val="accent4">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36" name="AutoShape 5"/>
          <p:cNvSpPr>
            <a:spLocks/>
          </p:cNvSpPr>
          <p:nvPr/>
        </p:nvSpPr>
        <p:spPr bwMode="auto">
          <a:xfrm>
            <a:off x="1690658" y="3352673"/>
            <a:ext cx="2190750" cy="2191321"/>
          </a:xfrm>
          <a:prstGeom prst="diamond">
            <a:avLst/>
          </a:prstGeom>
          <a:solidFill>
            <a:schemeClr val="accent5">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39" name="AutoShape 4"/>
          <p:cNvSpPr>
            <a:spLocks/>
          </p:cNvSpPr>
          <p:nvPr/>
        </p:nvSpPr>
        <p:spPr bwMode="auto">
          <a:xfrm>
            <a:off x="3443258" y="3352673"/>
            <a:ext cx="2190750" cy="2191321"/>
          </a:xfrm>
          <a:prstGeom prst="diamond">
            <a:avLst/>
          </a:prstGeom>
          <a:solidFill>
            <a:schemeClr val="bg2">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46" name="AutoShape 3"/>
          <p:cNvSpPr>
            <a:spLocks/>
          </p:cNvSpPr>
          <p:nvPr/>
        </p:nvSpPr>
        <p:spPr bwMode="auto">
          <a:xfrm>
            <a:off x="5195858" y="3352673"/>
            <a:ext cx="2190750" cy="2191321"/>
          </a:xfrm>
          <a:prstGeom prst="diamond">
            <a:avLst/>
          </a:prstGeom>
          <a:solidFill>
            <a:schemeClr val="accent6">
              <a:alpha val="89803"/>
            </a:schemeClr>
          </a:solidFill>
          <a:ln w="25400">
            <a:solidFill>
              <a:schemeClr val="tx1">
                <a:alpha val="0"/>
              </a:schemeClr>
            </a:solidFill>
            <a:miter lim="800000"/>
            <a:headEnd/>
            <a:tailEnd/>
          </a:ln>
        </p:spPr>
        <p:txBody>
          <a:bodyPr lIns="0" tIns="0" rIns="0" bIns="0"/>
          <a:lstStyle/>
          <a:p>
            <a:pPr algn="ctr"/>
            <a:endParaRPr lang="es-ES" sz="1351" dirty="0">
              <a:latin typeface="Lato Light"/>
            </a:endParaRPr>
          </a:p>
        </p:txBody>
      </p:sp>
      <p:sp>
        <p:nvSpPr>
          <p:cNvPr id="50" name="Rectangle 11"/>
          <p:cNvSpPr>
            <a:spLocks/>
          </p:cNvSpPr>
          <p:nvPr/>
        </p:nvSpPr>
        <p:spPr bwMode="auto">
          <a:xfrm>
            <a:off x="2991135" y="1066800"/>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Apps</a:t>
            </a:r>
          </a:p>
        </p:txBody>
      </p:sp>
      <p:sp>
        <p:nvSpPr>
          <p:cNvPr id="51" name="Rectangle 11"/>
          <p:cNvSpPr>
            <a:spLocks/>
          </p:cNvSpPr>
          <p:nvPr/>
        </p:nvSpPr>
        <p:spPr bwMode="auto">
          <a:xfrm>
            <a:off x="4743735" y="1066800"/>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Computer Programs</a:t>
            </a:r>
          </a:p>
        </p:txBody>
      </p:sp>
      <p:sp>
        <p:nvSpPr>
          <p:cNvPr id="52" name="Rectangle 11"/>
          <p:cNvSpPr>
            <a:spLocks/>
          </p:cNvSpPr>
          <p:nvPr/>
        </p:nvSpPr>
        <p:spPr bwMode="auto">
          <a:xfrm>
            <a:off x="6496335" y="1066800"/>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Checkbook Ledger</a:t>
            </a:r>
          </a:p>
        </p:txBody>
      </p:sp>
      <p:sp>
        <p:nvSpPr>
          <p:cNvPr id="53" name="Rectangle 11"/>
          <p:cNvSpPr>
            <a:spLocks/>
          </p:cNvSpPr>
          <p:nvPr/>
        </p:nvSpPr>
        <p:spPr bwMode="auto">
          <a:xfrm>
            <a:off x="2119283" y="5729251"/>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Receipts</a:t>
            </a:r>
          </a:p>
        </p:txBody>
      </p:sp>
      <p:sp>
        <p:nvSpPr>
          <p:cNvPr id="54" name="Rectangle 11"/>
          <p:cNvSpPr>
            <a:spLocks/>
          </p:cNvSpPr>
          <p:nvPr/>
        </p:nvSpPr>
        <p:spPr bwMode="auto">
          <a:xfrm>
            <a:off x="3871883" y="5729251"/>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Envelopes</a:t>
            </a:r>
          </a:p>
        </p:txBody>
      </p:sp>
      <p:sp>
        <p:nvSpPr>
          <p:cNvPr id="55" name="Rectangle 11"/>
          <p:cNvSpPr>
            <a:spLocks/>
          </p:cNvSpPr>
          <p:nvPr/>
        </p:nvSpPr>
        <p:spPr bwMode="auto">
          <a:xfrm>
            <a:off x="5624483" y="5729251"/>
            <a:ext cx="1333500" cy="13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r>
              <a:rPr lang="en-US" sz="1600" b="1" dirty="0">
                <a:solidFill>
                  <a:schemeClr val="tx2"/>
                </a:solidFill>
                <a:latin typeface="Trebuchet MS" charset="0"/>
                <a:ea typeface="Trebuchet MS" charset="0"/>
                <a:cs typeface="Trebuchet MS" charset="0"/>
                <a:sym typeface="Lato Bold" charset="0"/>
              </a:rPr>
              <a:t>Account</a:t>
            </a:r>
            <a:br>
              <a:rPr lang="en-US" sz="1600" b="1" dirty="0">
                <a:solidFill>
                  <a:schemeClr val="tx2"/>
                </a:solidFill>
                <a:latin typeface="Trebuchet MS" charset="0"/>
                <a:ea typeface="Trebuchet MS" charset="0"/>
                <a:cs typeface="Trebuchet MS" charset="0"/>
                <a:sym typeface="Lato Bold" charset="0"/>
              </a:rPr>
            </a:br>
            <a:r>
              <a:rPr lang="en-US" sz="1600" b="1" dirty="0">
                <a:solidFill>
                  <a:schemeClr val="tx2"/>
                </a:solidFill>
                <a:latin typeface="Trebuchet MS" charset="0"/>
                <a:ea typeface="Trebuchet MS" charset="0"/>
                <a:cs typeface="Trebuchet MS" charset="0"/>
                <a:sym typeface="Lato Bold" charset="0"/>
              </a:rPr>
              <a:t>Book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434" y="2297738"/>
            <a:ext cx="1308252" cy="754870"/>
          </a:xfrm>
          <a:prstGeom prst="rect">
            <a:avLst/>
          </a:prstGeom>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411" y="2297737"/>
            <a:ext cx="546948" cy="1046215"/>
          </a:xfrm>
          <a:prstGeom prst="rect">
            <a:avLst/>
          </a:prstGeom>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410" y="2425970"/>
            <a:ext cx="1116150" cy="803328"/>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5176" y="2367525"/>
            <a:ext cx="920219" cy="920219"/>
          </a:xfrm>
          <a:prstGeom prst="rect">
            <a:avLst/>
          </a:prstGeom>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403" y="3885427"/>
            <a:ext cx="999261" cy="896479"/>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422" y="3971317"/>
            <a:ext cx="999261" cy="810589"/>
          </a:xfrm>
          <a:prstGeom prst="rect">
            <a:avLst/>
          </a:prstGeom>
        </p:spPr>
      </p:pic>
      <p:pic>
        <p:nvPicPr>
          <p:cNvPr id="63" name="Picture 6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2207" y="3945466"/>
            <a:ext cx="758053" cy="1005734"/>
          </a:xfrm>
          <a:prstGeom prst="rect">
            <a:avLst/>
          </a:prstGeom>
        </p:spPr>
      </p:pic>
      <p:sp>
        <p:nvSpPr>
          <p:cNvPr id="66" name="TextBox 65"/>
          <p:cNvSpPr txBox="1"/>
          <p:nvPr/>
        </p:nvSpPr>
        <p:spPr>
          <a:xfrm>
            <a:off x="5867400" y="125381"/>
            <a:ext cx="3132418" cy="338554"/>
          </a:xfrm>
          <a:prstGeom prst="rect">
            <a:avLst/>
          </a:prstGeom>
          <a:noFill/>
        </p:spPr>
        <p:txBody>
          <a:bodyPr wrap="square" rtlCol="0">
            <a:spAutoFit/>
          </a:bodyPr>
          <a:lstStyle/>
          <a:p>
            <a:pPr algn="r"/>
            <a:r>
              <a:rPr lang="en-US" sz="1600" spc="20" dirty="0">
                <a:solidFill>
                  <a:schemeClr val="bg1">
                    <a:lumMod val="50000"/>
                  </a:schemeClr>
                </a:solidFill>
                <a:latin typeface="Arial" charset="0"/>
                <a:ea typeface="Arial" charset="0"/>
                <a:cs typeface="Arial" charset="0"/>
              </a:rPr>
              <a:t>Methods to Track Spending</a:t>
            </a:r>
          </a:p>
        </p:txBody>
      </p:sp>
      <p:sp>
        <p:nvSpPr>
          <p:cNvPr id="67" name="Oval 66"/>
          <p:cNvSpPr/>
          <p:nvPr/>
        </p:nvSpPr>
        <p:spPr>
          <a:xfrm>
            <a:off x="5486400" y="261658"/>
            <a:ext cx="82296" cy="822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89600" y="261658"/>
            <a:ext cx="82296" cy="82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892800" y="261658"/>
            <a:ext cx="82296" cy="82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96000" y="261658"/>
            <a:ext cx="82296" cy="82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9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34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0" y="2133600"/>
            <a:ext cx="3337349" cy="369332"/>
          </a:xfrm>
          <a:prstGeom prst="rect">
            <a:avLst/>
          </a:prstGeom>
          <a:noFill/>
        </p:spPr>
        <p:txBody>
          <a:bodyPr wrap="square" rtlCol="0">
            <a:spAutoFit/>
          </a:bodyPr>
          <a:lstStyle/>
          <a:p>
            <a:r>
              <a:rPr lang="en-US" dirty="0">
                <a:solidFill>
                  <a:schemeClr val="bg1"/>
                </a:solidFill>
                <a:latin typeface="Trebuchet MS" charset="0"/>
                <a:ea typeface="Trebuchet MS" charset="0"/>
                <a:cs typeface="Trebuchet MS" charset="0"/>
              </a:rPr>
              <a:t>The little things add 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47800"/>
            <a:ext cx="5181600" cy="4973207"/>
          </a:xfrm>
          <a:prstGeom prst="rect">
            <a:avLst/>
          </a:prstGeom>
        </p:spPr>
      </p:pic>
      <p:sp>
        <p:nvSpPr>
          <p:cNvPr id="8" name="TextBox 7"/>
          <p:cNvSpPr txBox="1"/>
          <p:nvPr/>
        </p:nvSpPr>
        <p:spPr>
          <a:xfrm>
            <a:off x="76200" y="76200"/>
            <a:ext cx="4483600" cy="830997"/>
          </a:xfrm>
          <a:prstGeom prst="rect">
            <a:avLst/>
          </a:prstGeom>
          <a:noFill/>
        </p:spPr>
        <p:txBody>
          <a:bodyPr wrap="none" rtlCol="0">
            <a:spAutoFit/>
          </a:bodyPr>
          <a:lstStyle/>
          <a:p>
            <a:r>
              <a:rPr lang="en-US" sz="2800" b="1" dirty="0">
                <a:solidFill>
                  <a:schemeClr val="bg1"/>
                </a:solidFill>
                <a:latin typeface="Arial Black" charset="0"/>
                <a:ea typeface="Arial Black" charset="0"/>
                <a:cs typeface="Arial Black" charset="0"/>
              </a:rPr>
              <a:t>STEP 2: </a:t>
            </a:r>
          </a:p>
          <a:p>
            <a:r>
              <a:rPr lang="en-US" sz="2000" b="1" spc="10" dirty="0">
                <a:solidFill>
                  <a:schemeClr val="bg2"/>
                </a:solidFill>
                <a:latin typeface="Arial" charset="0"/>
                <a:ea typeface="Arial" charset="0"/>
                <a:cs typeface="Arial" charset="0"/>
              </a:rPr>
              <a:t>Determine where your money goes</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19208" b="27174"/>
          <a:stretch/>
        </p:blipFill>
        <p:spPr>
          <a:xfrm>
            <a:off x="6248400" y="5253468"/>
            <a:ext cx="2895600" cy="1680731"/>
          </a:xfrm>
          <a:prstGeom prst="rect">
            <a:avLst/>
          </a:prstGeom>
        </p:spPr>
      </p:pic>
    </p:spTree>
    <p:extLst>
      <p:ext uri="{BB962C8B-B14F-4D97-AF65-F5344CB8AC3E}">
        <p14:creationId xmlns:p14="http://schemas.microsoft.com/office/powerpoint/2010/main" val="18782779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1188" y="3357663"/>
            <a:ext cx="3322320" cy="707886"/>
          </a:xfrm>
          <a:prstGeom prst="rect">
            <a:avLst/>
          </a:prstGeom>
          <a:noFill/>
        </p:spPr>
        <p:txBody>
          <a:bodyPr wrap="square" rtlCol="0">
            <a:spAutoFit/>
          </a:bodyPr>
          <a:lstStyle/>
          <a:p>
            <a:pPr algn="ctr"/>
            <a:r>
              <a:rPr lang="en-US" sz="4000" b="1" dirty="0">
                <a:solidFill>
                  <a:schemeClr val="accent3"/>
                </a:solidFill>
                <a:latin typeface="Arial Black" charset="0"/>
                <a:ea typeface="Arial Black" charset="0"/>
                <a:cs typeface="Arial Black" charset="0"/>
              </a:rPr>
              <a:t>INCOME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07" y="3608349"/>
            <a:ext cx="7447785" cy="2716251"/>
          </a:xfrm>
          <a:prstGeom prst="rect">
            <a:avLst/>
          </a:prstGeom>
        </p:spPr>
      </p:pic>
      <p:sp>
        <p:nvSpPr>
          <p:cNvPr id="13" name="TextBox 12"/>
          <p:cNvSpPr txBox="1"/>
          <p:nvPr/>
        </p:nvSpPr>
        <p:spPr>
          <a:xfrm>
            <a:off x="5455588" y="3352800"/>
            <a:ext cx="3459812" cy="707886"/>
          </a:xfrm>
          <a:prstGeom prst="rect">
            <a:avLst/>
          </a:prstGeom>
          <a:noFill/>
        </p:spPr>
        <p:txBody>
          <a:bodyPr wrap="square" rtlCol="0">
            <a:spAutoFit/>
          </a:bodyPr>
          <a:lstStyle/>
          <a:p>
            <a:pPr algn="ctr"/>
            <a:r>
              <a:rPr lang="en-US" sz="4000" b="1" dirty="0">
                <a:solidFill>
                  <a:schemeClr val="accent6">
                    <a:lumMod val="75000"/>
                  </a:schemeClr>
                </a:solidFill>
                <a:latin typeface="Arial Black" charset="0"/>
                <a:ea typeface="Arial Black" charset="0"/>
                <a:cs typeface="Arial Black" charset="0"/>
              </a:rPr>
              <a:t>EXPENSES</a:t>
            </a:r>
          </a:p>
        </p:txBody>
      </p:sp>
      <p:sp>
        <p:nvSpPr>
          <p:cNvPr id="17" name="Freeform 16"/>
          <p:cNvSpPr>
            <a:spLocks noChangeArrowheads="1"/>
          </p:cNvSpPr>
          <p:nvPr/>
        </p:nvSpPr>
        <p:spPr bwMode="auto">
          <a:xfrm>
            <a:off x="4360381" y="3989349"/>
            <a:ext cx="423236" cy="762000"/>
          </a:xfrm>
          <a:custGeom>
            <a:avLst/>
            <a:gdLst>
              <a:gd name="T0" fmla="*/ 2436 w 6407"/>
              <a:gd name="T1" fmla="*/ 11536 h 11537"/>
              <a:gd name="T2" fmla="*/ 2436 w 6407"/>
              <a:gd name="T3" fmla="*/ 11536 h 11537"/>
              <a:gd name="T4" fmla="*/ 2436 w 6407"/>
              <a:gd name="T5" fmla="*/ 10256 h 11537"/>
              <a:gd name="T6" fmla="*/ 0 w 6407"/>
              <a:gd name="T7" fmla="*/ 9616 h 11537"/>
              <a:gd name="T8" fmla="*/ 513 w 6407"/>
              <a:gd name="T9" fmla="*/ 7946 h 11537"/>
              <a:gd name="T10" fmla="*/ 2818 w 6407"/>
              <a:gd name="T11" fmla="*/ 8590 h 11537"/>
              <a:gd name="T12" fmla="*/ 4228 w 6407"/>
              <a:gd name="T13" fmla="*/ 7692 h 11537"/>
              <a:gd name="T14" fmla="*/ 2691 w 6407"/>
              <a:gd name="T15" fmla="*/ 6407 h 11537"/>
              <a:gd name="T16" fmla="*/ 127 w 6407"/>
              <a:gd name="T17" fmla="*/ 3844 h 11537"/>
              <a:gd name="T18" fmla="*/ 2564 w 6407"/>
              <a:gd name="T19" fmla="*/ 1280 h 11537"/>
              <a:gd name="T20" fmla="*/ 2564 w 6407"/>
              <a:gd name="T21" fmla="*/ 0 h 11537"/>
              <a:gd name="T22" fmla="*/ 3974 w 6407"/>
              <a:gd name="T23" fmla="*/ 0 h 11537"/>
              <a:gd name="T24" fmla="*/ 3974 w 6407"/>
              <a:gd name="T25" fmla="*/ 1153 h 11537"/>
              <a:gd name="T26" fmla="*/ 6024 w 6407"/>
              <a:gd name="T27" fmla="*/ 1666 h 11537"/>
              <a:gd name="T28" fmla="*/ 5512 w 6407"/>
              <a:gd name="T29" fmla="*/ 3331 h 11537"/>
              <a:gd name="T30" fmla="*/ 3461 w 6407"/>
              <a:gd name="T31" fmla="*/ 2819 h 11537"/>
              <a:gd name="T32" fmla="*/ 2305 w 6407"/>
              <a:gd name="T33" fmla="*/ 3590 h 11537"/>
              <a:gd name="T34" fmla="*/ 3974 w 6407"/>
              <a:gd name="T35" fmla="*/ 4870 h 11537"/>
              <a:gd name="T36" fmla="*/ 6406 w 6407"/>
              <a:gd name="T37" fmla="*/ 7433 h 11537"/>
              <a:gd name="T38" fmla="*/ 3842 w 6407"/>
              <a:gd name="T39" fmla="*/ 10129 h 11537"/>
              <a:gd name="T40" fmla="*/ 3842 w 6407"/>
              <a:gd name="T41" fmla="*/ 11536 h 11537"/>
              <a:gd name="T42" fmla="*/ 2436 w 6407"/>
              <a:gd name="T43" fmla="*/ 11536 h 1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07" h="11537">
                <a:moveTo>
                  <a:pt x="2436" y="11536"/>
                </a:moveTo>
                <a:lnTo>
                  <a:pt x="2436" y="11536"/>
                </a:lnTo>
                <a:cubicBezTo>
                  <a:pt x="2436" y="10256"/>
                  <a:pt x="2436" y="10256"/>
                  <a:pt x="2436" y="10256"/>
                </a:cubicBezTo>
                <a:cubicBezTo>
                  <a:pt x="1538" y="10129"/>
                  <a:pt x="513" y="9870"/>
                  <a:pt x="0" y="9616"/>
                </a:cubicBezTo>
                <a:cubicBezTo>
                  <a:pt x="513" y="7946"/>
                  <a:pt x="513" y="7946"/>
                  <a:pt x="513" y="7946"/>
                </a:cubicBezTo>
                <a:cubicBezTo>
                  <a:pt x="1025" y="8332"/>
                  <a:pt x="1924" y="8590"/>
                  <a:pt x="2818" y="8590"/>
                </a:cubicBezTo>
                <a:cubicBezTo>
                  <a:pt x="3588" y="8590"/>
                  <a:pt x="4228" y="8204"/>
                  <a:pt x="4228" y="7692"/>
                </a:cubicBezTo>
                <a:cubicBezTo>
                  <a:pt x="4228" y="7179"/>
                  <a:pt x="3715" y="6793"/>
                  <a:pt x="2691" y="6407"/>
                </a:cubicBezTo>
                <a:cubicBezTo>
                  <a:pt x="1153" y="5895"/>
                  <a:pt x="127" y="5256"/>
                  <a:pt x="127" y="3844"/>
                </a:cubicBezTo>
                <a:cubicBezTo>
                  <a:pt x="127" y="2564"/>
                  <a:pt x="1025" y="1666"/>
                  <a:pt x="2564" y="1280"/>
                </a:cubicBezTo>
                <a:cubicBezTo>
                  <a:pt x="2564" y="0"/>
                  <a:pt x="2564" y="0"/>
                  <a:pt x="2564" y="0"/>
                </a:cubicBezTo>
                <a:cubicBezTo>
                  <a:pt x="3974" y="0"/>
                  <a:pt x="3974" y="0"/>
                  <a:pt x="3974" y="0"/>
                </a:cubicBezTo>
                <a:cubicBezTo>
                  <a:pt x="3974" y="1153"/>
                  <a:pt x="3974" y="1153"/>
                  <a:pt x="3974" y="1153"/>
                </a:cubicBezTo>
                <a:cubicBezTo>
                  <a:pt x="4868" y="1280"/>
                  <a:pt x="5512" y="1411"/>
                  <a:pt x="6024" y="1666"/>
                </a:cubicBezTo>
                <a:cubicBezTo>
                  <a:pt x="5512" y="3331"/>
                  <a:pt x="5512" y="3331"/>
                  <a:pt x="5512" y="3331"/>
                </a:cubicBezTo>
                <a:cubicBezTo>
                  <a:pt x="5253" y="3077"/>
                  <a:pt x="4482" y="2819"/>
                  <a:pt x="3461" y="2819"/>
                </a:cubicBezTo>
                <a:cubicBezTo>
                  <a:pt x="2564" y="2819"/>
                  <a:pt x="2305" y="3204"/>
                  <a:pt x="2305" y="3590"/>
                </a:cubicBezTo>
                <a:cubicBezTo>
                  <a:pt x="2305" y="4103"/>
                  <a:pt x="2818" y="4357"/>
                  <a:pt x="3974" y="4870"/>
                </a:cubicBezTo>
                <a:cubicBezTo>
                  <a:pt x="5639" y="5383"/>
                  <a:pt x="6406" y="6153"/>
                  <a:pt x="6406" y="7433"/>
                </a:cubicBezTo>
                <a:cubicBezTo>
                  <a:pt x="6406" y="8717"/>
                  <a:pt x="5512" y="9870"/>
                  <a:pt x="3842" y="10129"/>
                </a:cubicBezTo>
                <a:cubicBezTo>
                  <a:pt x="3842" y="11536"/>
                  <a:pt x="3842" y="11536"/>
                  <a:pt x="3842" y="11536"/>
                </a:cubicBezTo>
                <a:lnTo>
                  <a:pt x="2436" y="11536"/>
                </a:lnTo>
              </a:path>
            </a:pathLst>
          </a:custGeom>
          <a:solidFill>
            <a:srgbClr val="00A1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1"/>
          <p:cNvSpPr>
            <a:spLocks noChangeArrowheads="1"/>
          </p:cNvSpPr>
          <p:nvPr/>
        </p:nvSpPr>
        <p:spPr bwMode="auto">
          <a:xfrm>
            <a:off x="4054315" y="777715"/>
            <a:ext cx="2346485" cy="2346485"/>
          </a:xfrm>
          <a:custGeom>
            <a:avLst/>
            <a:gdLst>
              <a:gd name="T0" fmla="*/ 5871 w 13900"/>
              <a:gd name="T1" fmla="*/ 12354 h 13900"/>
              <a:gd name="T2" fmla="*/ 7003 w 13900"/>
              <a:gd name="T3" fmla="*/ 13899 h 13900"/>
              <a:gd name="T4" fmla="*/ 8031 w 13900"/>
              <a:gd name="T5" fmla="*/ 12354 h 13900"/>
              <a:gd name="T6" fmla="*/ 9678 w 13900"/>
              <a:gd name="T7" fmla="*/ 13279 h 13900"/>
              <a:gd name="T8" fmla="*/ 10090 w 13900"/>
              <a:gd name="T9" fmla="*/ 11530 h 13900"/>
              <a:gd name="T10" fmla="*/ 11945 w 13900"/>
              <a:gd name="T11" fmla="*/ 11734 h 13900"/>
              <a:gd name="T12" fmla="*/ 11635 w 13900"/>
              <a:gd name="T13" fmla="*/ 9985 h 13900"/>
              <a:gd name="T14" fmla="*/ 13385 w 13900"/>
              <a:gd name="T15" fmla="*/ 9573 h 13900"/>
              <a:gd name="T16" fmla="*/ 12357 w 13900"/>
              <a:gd name="T17" fmla="*/ 8028 h 13900"/>
              <a:gd name="T18" fmla="*/ 13899 w 13900"/>
              <a:gd name="T19" fmla="*/ 6899 h 13900"/>
              <a:gd name="T20" fmla="*/ 12357 w 13900"/>
              <a:gd name="T21" fmla="*/ 5868 h 13900"/>
              <a:gd name="T22" fmla="*/ 13283 w 13900"/>
              <a:gd name="T23" fmla="*/ 4322 h 13900"/>
              <a:gd name="T24" fmla="*/ 11533 w 13900"/>
              <a:gd name="T25" fmla="*/ 3808 h 13900"/>
              <a:gd name="T26" fmla="*/ 11840 w 13900"/>
              <a:gd name="T27" fmla="*/ 2059 h 13900"/>
              <a:gd name="T28" fmla="*/ 9988 w 13900"/>
              <a:gd name="T29" fmla="*/ 2369 h 13900"/>
              <a:gd name="T30" fmla="*/ 9678 w 13900"/>
              <a:gd name="T31" fmla="*/ 616 h 13900"/>
              <a:gd name="T32" fmla="*/ 8031 w 13900"/>
              <a:gd name="T33" fmla="*/ 1545 h 13900"/>
              <a:gd name="T34" fmla="*/ 7003 w 13900"/>
              <a:gd name="T35" fmla="*/ 0 h 13900"/>
              <a:gd name="T36" fmla="*/ 5871 w 13900"/>
              <a:gd name="T37" fmla="*/ 1545 h 13900"/>
              <a:gd name="T38" fmla="*/ 4326 w 13900"/>
              <a:gd name="T39" fmla="*/ 616 h 13900"/>
              <a:gd name="T40" fmla="*/ 3812 w 13900"/>
              <a:gd name="T41" fmla="*/ 2369 h 13900"/>
              <a:gd name="T42" fmla="*/ 2062 w 13900"/>
              <a:gd name="T43" fmla="*/ 2059 h 13900"/>
              <a:gd name="T44" fmla="*/ 2266 w 13900"/>
              <a:gd name="T45" fmla="*/ 3808 h 13900"/>
              <a:gd name="T46" fmla="*/ 619 w 13900"/>
              <a:gd name="T47" fmla="*/ 4220 h 13900"/>
              <a:gd name="T48" fmla="*/ 1545 w 13900"/>
              <a:gd name="T49" fmla="*/ 5868 h 13900"/>
              <a:gd name="T50" fmla="*/ 0 w 13900"/>
              <a:gd name="T51" fmla="*/ 6899 h 13900"/>
              <a:gd name="T52" fmla="*/ 1545 w 13900"/>
              <a:gd name="T53" fmla="*/ 8028 h 13900"/>
              <a:gd name="T54" fmla="*/ 619 w 13900"/>
              <a:gd name="T55" fmla="*/ 9675 h 13900"/>
              <a:gd name="T56" fmla="*/ 2369 w 13900"/>
              <a:gd name="T57" fmla="*/ 10087 h 13900"/>
              <a:gd name="T58" fmla="*/ 2164 w 13900"/>
              <a:gd name="T59" fmla="*/ 11942 h 13900"/>
              <a:gd name="T60" fmla="*/ 3914 w 13900"/>
              <a:gd name="T61" fmla="*/ 11632 h 13900"/>
              <a:gd name="T62" fmla="*/ 4326 w 13900"/>
              <a:gd name="T63" fmla="*/ 13381 h 13900"/>
              <a:gd name="T64" fmla="*/ 5871 w 13900"/>
              <a:gd name="T65" fmla="*/ 12354 h 1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00" h="13900">
                <a:moveTo>
                  <a:pt x="5871" y="12354"/>
                </a:moveTo>
                <a:lnTo>
                  <a:pt x="7003" y="13899"/>
                </a:lnTo>
                <a:lnTo>
                  <a:pt x="8031" y="12354"/>
                </a:lnTo>
                <a:lnTo>
                  <a:pt x="9678" y="13279"/>
                </a:lnTo>
                <a:lnTo>
                  <a:pt x="10090" y="11530"/>
                </a:lnTo>
                <a:lnTo>
                  <a:pt x="11945" y="11734"/>
                </a:lnTo>
                <a:lnTo>
                  <a:pt x="11635" y="9985"/>
                </a:lnTo>
                <a:lnTo>
                  <a:pt x="13385" y="9573"/>
                </a:lnTo>
                <a:lnTo>
                  <a:pt x="12357" y="8028"/>
                </a:lnTo>
                <a:lnTo>
                  <a:pt x="13899" y="6899"/>
                </a:lnTo>
                <a:lnTo>
                  <a:pt x="12357" y="5868"/>
                </a:lnTo>
                <a:lnTo>
                  <a:pt x="13283" y="4322"/>
                </a:lnTo>
                <a:lnTo>
                  <a:pt x="11533" y="3808"/>
                </a:lnTo>
                <a:lnTo>
                  <a:pt x="11840" y="2059"/>
                </a:lnTo>
                <a:lnTo>
                  <a:pt x="9988" y="2369"/>
                </a:lnTo>
                <a:lnTo>
                  <a:pt x="9678" y="616"/>
                </a:lnTo>
                <a:lnTo>
                  <a:pt x="8031" y="1545"/>
                </a:lnTo>
                <a:lnTo>
                  <a:pt x="7003" y="0"/>
                </a:lnTo>
                <a:lnTo>
                  <a:pt x="5871" y="1545"/>
                </a:lnTo>
                <a:lnTo>
                  <a:pt x="4326" y="616"/>
                </a:lnTo>
                <a:lnTo>
                  <a:pt x="3812" y="2369"/>
                </a:lnTo>
                <a:lnTo>
                  <a:pt x="2062" y="2059"/>
                </a:lnTo>
                <a:lnTo>
                  <a:pt x="2266" y="3808"/>
                </a:lnTo>
                <a:lnTo>
                  <a:pt x="619" y="4220"/>
                </a:lnTo>
                <a:lnTo>
                  <a:pt x="1545" y="5868"/>
                </a:lnTo>
                <a:lnTo>
                  <a:pt x="0" y="6899"/>
                </a:lnTo>
                <a:lnTo>
                  <a:pt x="1545" y="8028"/>
                </a:lnTo>
                <a:lnTo>
                  <a:pt x="619" y="9675"/>
                </a:lnTo>
                <a:lnTo>
                  <a:pt x="2369" y="10087"/>
                </a:lnTo>
                <a:lnTo>
                  <a:pt x="2164" y="11942"/>
                </a:lnTo>
                <a:lnTo>
                  <a:pt x="3914" y="11632"/>
                </a:lnTo>
                <a:lnTo>
                  <a:pt x="4326" y="13381"/>
                </a:lnTo>
                <a:lnTo>
                  <a:pt x="5871" y="12354"/>
                </a:lnTo>
              </a:path>
            </a:pathLst>
          </a:custGeom>
          <a:solidFill>
            <a:schemeClr val="accent5"/>
          </a:solidFill>
          <a:ln>
            <a:noFill/>
          </a:ln>
          <a:effectLst/>
        </p:spPr>
        <p:txBody>
          <a:bodyPr wrap="none" anchor="ctr"/>
          <a:lstStyle/>
          <a:p>
            <a:endParaRPr lang="en-US"/>
          </a:p>
        </p:txBody>
      </p:sp>
      <p:sp>
        <p:nvSpPr>
          <p:cNvPr id="15" name="TextBox 14"/>
          <p:cNvSpPr txBox="1"/>
          <p:nvPr/>
        </p:nvSpPr>
        <p:spPr>
          <a:xfrm rot="20870023">
            <a:off x="4237740" y="1350794"/>
            <a:ext cx="2006356" cy="1200329"/>
          </a:xfrm>
          <a:prstGeom prst="rect">
            <a:avLst/>
          </a:prstGeom>
          <a:noFill/>
        </p:spPr>
        <p:txBody>
          <a:bodyPr wrap="square" rtlCol="0">
            <a:spAutoFit/>
          </a:bodyPr>
          <a:lstStyle/>
          <a:p>
            <a:pPr algn="ctr"/>
            <a:r>
              <a:rPr lang="en-US" sz="3600" b="1" dirty="0">
                <a:solidFill>
                  <a:schemeClr val="bg1"/>
                </a:solidFill>
                <a:latin typeface="Trebuchet MS" charset="0"/>
                <a:ea typeface="Trebuchet MS" charset="0"/>
                <a:cs typeface="Trebuchet MS" charset="0"/>
              </a:rPr>
              <a:t>SAVE </a:t>
            </a:r>
          </a:p>
          <a:p>
            <a:pPr algn="ctr"/>
            <a:r>
              <a:rPr lang="en-US" sz="3600" b="1" dirty="0">
                <a:solidFill>
                  <a:schemeClr val="bg1"/>
                </a:solidFill>
                <a:latin typeface="Trebuchet MS" charset="0"/>
                <a:ea typeface="Trebuchet MS" charset="0"/>
                <a:cs typeface="Trebuchet MS" charset="0"/>
              </a:rPr>
              <a:t>MORE!</a:t>
            </a:r>
          </a:p>
        </p:txBody>
      </p:sp>
      <p:sp>
        <p:nvSpPr>
          <p:cNvPr id="23" name="Freeform 22"/>
          <p:cNvSpPr>
            <a:spLocks noChangeArrowheads="1"/>
          </p:cNvSpPr>
          <p:nvPr/>
        </p:nvSpPr>
        <p:spPr bwMode="auto">
          <a:xfrm>
            <a:off x="6685163" y="317367"/>
            <a:ext cx="2117725" cy="2117725"/>
          </a:xfrm>
          <a:custGeom>
            <a:avLst/>
            <a:gdLst>
              <a:gd name="T0" fmla="*/ 5871 w 13900"/>
              <a:gd name="T1" fmla="*/ 12354 h 13900"/>
              <a:gd name="T2" fmla="*/ 7003 w 13900"/>
              <a:gd name="T3" fmla="*/ 13899 h 13900"/>
              <a:gd name="T4" fmla="*/ 8031 w 13900"/>
              <a:gd name="T5" fmla="*/ 12354 h 13900"/>
              <a:gd name="T6" fmla="*/ 9678 w 13900"/>
              <a:gd name="T7" fmla="*/ 13279 h 13900"/>
              <a:gd name="T8" fmla="*/ 10090 w 13900"/>
              <a:gd name="T9" fmla="*/ 11530 h 13900"/>
              <a:gd name="T10" fmla="*/ 11945 w 13900"/>
              <a:gd name="T11" fmla="*/ 11734 h 13900"/>
              <a:gd name="T12" fmla="*/ 11635 w 13900"/>
              <a:gd name="T13" fmla="*/ 9985 h 13900"/>
              <a:gd name="T14" fmla="*/ 13385 w 13900"/>
              <a:gd name="T15" fmla="*/ 9573 h 13900"/>
              <a:gd name="T16" fmla="*/ 12357 w 13900"/>
              <a:gd name="T17" fmla="*/ 8028 h 13900"/>
              <a:gd name="T18" fmla="*/ 13899 w 13900"/>
              <a:gd name="T19" fmla="*/ 6899 h 13900"/>
              <a:gd name="T20" fmla="*/ 12357 w 13900"/>
              <a:gd name="T21" fmla="*/ 5868 h 13900"/>
              <a:gd name="T22" fmla="*/ 13283 w 13900"/>
              <a:gd name="T23" fmla="*/ 4322 h 13900"/>
              <a:gd name="T24" fmla="*/ 11533 w 13900"/>
              <a:gd name="T25" fmla="*/ 3808 h 13900"/>
              <a:gd name="T26" fmla="*/ 11840 w 13900"/>
              <a:gd name="T27" fmla="*/ 2059 h 13900"/>
              <a:gd name="T28" fmla="*/ 9988 w 13900"/>
              <a:gd name="T29" fmla="*/ 2369 h 13900"/>
              <a:gd name="T30" fmla="*/ 9678 w 13900"/>
              <a:gd name="T31" fmla="*/ 616 h 13900"/>
              <a:gd name="T32" fmla="*/ 8031 w 13900"/>
              <a:gd name="T33" fmla="*/ 1545 h 13900"/>
              <a:gd name="T34" fmla="*/ 7003 w 13900"/>
              <a:gd name="T35" fmla="*/ 0 h 13900"/>
              <a:gd name="T36" fmla="*/ 5871 w 13900"/>
              <a:gd name="T37" fmla="*/ 1545 h 13900"/>
              <a:gd name="T38" fmla="*/ 4326 w 13900"/>
              <a:gd name="T39" fmla="*/ 616 h 13900"/>
              <a:gd name="T40" fmla="*/ 3812 w 13900"/>
              <a:gd name="T41" fmla="*/ 2369 h 13900"/>
              <a:gd name="T42" fmla="*/ 2062 w 13900"/>
              <a:gd name="T43" fmla="*/ 2059 h 13900"/>
              <a:gd name="T44" fmla="*/ 2266 w 13900"/>
              <a:gd name="T45" fmla="*/ 3808 h 13900"/>
              <a:gd name="T46" fmla="*/ 619 w 13900"/>
              <a:gd name="T47" fmla="*/ 4220 h 13900"/>
              <a:gd name="T48" fmla="*/ 1545 w 13900"/>
              <a:gd name="T49" fmla="*/ 5868 h 13900"/>
              <a:gd name="T50" fmla="*/ 0 w 13900"/>
              <a:gd name="T51" fmla="*/ 6899 h 13900"/>
              <a:gd name="T52" fmla="*/ 1545 w 13900"/>
              <a:gd name="T53" fmla="*/ 8028 h 13900"/>
              <a:gd name="T54" fmla="*/ 619 w 13900"/>
              <a:gd name="T55" fmla="*/ 9675 h 13900"/>
              <a:gd name="T56" fmla="*/ 2369 w 13900"/>
              <a:gd name="T57" fmla="*/ 10087 h 13900"/>
              <a:gd name="T58" fmla="*/ 2164 w 13900"/>
              <a:gd name="T59" fmla="*/ 11942 h 13900"/>
              <a:gd name="T60" fmla="*/ 3914 w 13900"/>
              <a:gd name="T61" fmla="*/ 11632 h 13900"/>
              <a:gd name="T62" fmla="*/ 4326 w 13900"/>
              <a:gd name="T63" fmla="*/ 13381 h 13900"/>
              <a:gd name="T64" fmla="*/ 5871 w 13900"/>
              <a:gd name="T65" fmla="*/ 12354 h 1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00" h="13900">
                <a:moveTo>
                  <a:pt x="5871" y="12354"/>
                </a:moveTo>
                <a:lnTo>
                  <a:pt x="7003" y="13899"/>
                </a:lnTo>
                <a:lnTo>
                  <a:pt x="8031" y="12354"/>
                </a:lnTo>
                <a:lnTo>
                  <a:pt x="9678" y="13279"/>
                </a:lnTo>
                <a:lnTo>
                  <a:pt x="10090" y="11530"/>
                </a:lnTo>
                <a:lnTo>
                  <a:pt x="11945" y="11734"/>
                </a:lnTo>
                <a:lnTo>
                  <a:pt x="11635" y="9985"/>
                </a:lnTo>
                <a:lnTo>
                  <a:pt x="13385" y="9573"/>
                </a:lnTo>
                <a:lnTo>
                  <a:pt x="12357" y="8028"/>
                </a:lnTo>
                <a:lnTo>
                  <a:pt x="13899" y="6899"/>
                </a:lnTo>
                <a:lnTo>
                  <a:pt x="12357" y="5868"/>
                </a:lnTo>
                <a:lnTo>
                  <a:pt x="13283" y="4322"/>
                </a:lnTo>
                <a:lnTo>
                  <a:pt x="11533" y="3808"/>
                </a:lnTo>
                <a:lnTo>
                  <a:pt x="11840" y="2059"/>
                </a:lnTo>
                <a:lnTo>
                  <a:pt x="9988" y="2369"/>
                </a:lnTo>
                <a:lnTo>
                  <a:pt x="9678" y="616"/>
                </a:lnTo>
                <a:lnTo>
                  <a:pt x="8031" y="1545"/>
                </a:lnTo>
                <a:lnTo>
                  <a:pt x="7003" y="0"/>
                </a:lnTo>
                <a:lnTo>
                  <a:pt x="5871" y="1545"/>
                </a:lnTo>
                <a:lnTo>
                  <a:pt x="4326" y="616"/>
                </a:lnTo>
                <a:lnTo>
                  <a:pt x="3812" y="2369"/>
                </a:lnTo>
                <a:lnTo>
                  <a:pt x="2062" y="2059"/>
                </a:lnTo>
                <a:lnTo>
                  <a:pt x="2266" y="3808"/>
                </a:lnTo>
                <a:lnTo>
                  <a:pt x="619" y="4220"/>
                </a:lnTo>
                <a:lnTo>
                  <a:pt x="1545" y="5868"/>
                </a:lnTo>
                <a:lnTo>
                  <a:pt x="0" y="6899"/>
                </a:lnTo>
                <a:lnTo>
                  <a:pt x="1545" y="8028"/>
                </a:lnTo>
                <a:lnTo>
                  <a:pt x="619" y="9675"/>
                </a:lnTo>
                <a:lnTo>
                  <a:pt x="2369" y="10087"/>
                </a:lnTo>
                <a:lnTo>
                  <a:pt x="2164" y="11942"/>
                </a:lnTo>
                <a:lnTo>
                  <a:pt x="3914" y="11632"/>
                </a:lnTo>
                <a:lnTo>
                  <a:pt x="4326" y="13381"/>
                </a:lnTo>
                <a:lnTo>
                  <a:pt x="5871" y="12354"/>
                </a:lnTo>
              </a:path>
            </a:pathLst>
          </a:custGeom>
          <a:solidFill>
            <a:schemeClr val="accent6">
              <a:lumMod val="75000"/>
            </a:schemeClr>
          </a:solidFill>
          <a:ln>
            <a:noFill/>
          </a:ln>
          <a:effectLst/>
        </p:spPr>
        <p:txBody>
          <a:bodyPr wrap="none" anchor="ctr"/>
          <a:lstStyle/>
          <a:p>
            <a:endParaRPr lang="en-US"/>
          </a:p>
        </p:txBody>
      </p:sp>
      <p:sp>
        <p:nvSpPr>
          <p:cNvPr id="18" name="TextBox 17"/>
          <p:cNvSpPr txBox="1"/>
          <p:nvPr/>
        </p:nvSpPr>
        <p:spPr>
          <a:xfrm rot="912592">
            <a:off x="6546578" y="892817"/>
            <a:ext cx="2394894" cy="830997"/>
          </a:xfrm>
          <a:prstGeom prst="rect">
            <a:avLst/>
          </a:prstGeom>
          <a:noFill/>
        </p:spPr>
        <p:txBody>
          <a:bodyPr wrap="square" rtlCol="0">
            <a:spAutoFit/>
          </a:bodyPr>
          <a:lstStyle/>
          <a:p>
            <a:pPr algn="ctr"/>
            <a:r>
              <a:rPr lang="en-US" sz="2400" b="1" dirty="0">
                <a:solidFill>
                  <a:schemeClr val="bg1"/>
                </a:solidFill>
                <a:latin typeface="Trebuchet MS" charset="0"/>
                <a:ea typeface="Trebuchet MS" charset="0"/>
                <a:cs typeface="Trebuchet MS" charset="0"/>
              </a:rPr>
              <a:t>MAKE</a:t>
            </a:r>
          </a:p>
          <a:p>
            <a:pPr algn="ctr"/>
            <a:r>
              <a:rPr lang="en-US" sz="2400" b="1" dirty="0">
                <a:solidFill>
                  <a:schemeClr val="bg1"/>
                </a:solidFill>
                <a:latin typeface="Trebuchet MS" charset="0"/>
                <a:ea typeface="Trebuchet MS" charset="0"/>
                <a:cs typeface="Trebuchet MS" charset="0"/>
              </a:rPr>
              <a:t>CHANGES!</a:t>
            </a:r>
          </a:p>
        </p:txBody>
      </p:sp>
      <p:sp>
        <p:nvSpPr>
          <p:cNvPr id="16" name="TextBox 15"/>
          <p:cNvSpPr txBox="1"/>
          <p:nvPr/>
        </p:nvSpPr>
        <p:spPr>
          <a:xfrm>
            <a:off x="76200" y="76200"/>
            <a:ext cx="3939861" cy="830997"/>
          </a:xfrm>
          <a:prstGeom prst="rect">
            <a:avLst/>
          </a:prstGeom>
          <a:noFill/>
        </p:spPr>
        <p:txBody>
          <a:bodyPr wrap="none" rtlCol="0">
            <a:spAutoFit/>
          </a:bodyPr>
          <a:lstStyle/>
          <a:p>
            <a:r>
              <a:rPr lang="en-US" sz="2800" b="1" dirty="0">
                <a:solidFill>
                  <a:schemeClr val="accent3"/>
                </a:solidFill>
                <a:latin typeface="Arial Black" charset="0"/>
                <a:ea typeface="Arial Black" charset="0"/>
                <a:cs typeface="Arial Black" charset="0"/>
              </a:rPr>
              <a:t>STEP 3: </a:t>
            </a:r>
          </a:p>
          <a:p>
            <a:r>
              <a:rPr lang="en-US" sz="2000" b="1" spc="10" dirty="0">
                <a:solidFill>
                  <a:schemeClr val="tx1">
                    <a:lumMod val="50000"/>
                    <a:lumOff val="50000"/>
                  </a:schemeClr>
                </a:solidFill>
                <a:latin typeface="Arial" charset="0"/>
                <a:ea typeface="Arial" charset="0"/>
                <a:cs typeface="Arial" charset="0"/>
              </a:rPr>
              <a:t>Balance income and expenses</a:t>
            </a:r>
          </a:p>
        </p:txBody>
      </p:sp>
    </p:spTree>
    <p:extLst>
      <p:ext uri="{BB962C8B-B14F-4D97-AF65-F5344CB8AC3E}">
        <p14:creationId xmlns:p14="http://schemas.microsoft.com/office/powerpoint/2010/main" val="1435296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down)">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grpId="0" nodeType="afterEffect">
                                  <p:stCondLst>
                                    <p:cond delay="1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animBg="1"/>
      <p:bldP spid="22" grpId="0" animBg="1"/>
      <p:bldP spid="15" grpId="0"/>
      <p:bldP spid="23"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09630" y="386942"/>
            <a:ext cx="3124200" cy="707886"/>
          </a:xfrm>
          <a:prstGeom prst="rect">
            <a:avLst/>
          </a:prstGeom>
          <a:noFill/>
        </p:spPr>
        <p:txBody>
          <a:bodyPr wrap="square" rtlCol="0">
            <a:spAutoFit/>
          </a:bodyPr>
          <a:lstStyle/>
          <a:p>
            <a:r>
              <a:rPr lang="en-US" sz="4000" b="1" dirty="0">
                <a:solidFill>
                  <a:schemeClr val="accent5"/>
                </a:solidFill>
                <a:latin typeface="Arial" charset="0"/>
                <a:ea typeface="Arial" charset="0"/>
                <a:cs typeface="Arial" charset="0"/>
              </a:rPr>
              <a:t>Does your</a:t>
            </a:r>
          </a:p>
        </p:txBody>
      </p:sp>
      <p:sp>
        <p:nvSpPr>
          <p:cNvPr id="20" name="TextBox 19"/>
          <p:cNvSpPr txBox="1"/>
          <p:nvPr/>
        </p:nvSpPr>
        <p:spPr>
          <a:xfrm>
            <a:off x="4349594" y="1049002"/>
            <a:ext cx="4267200" cy="646331"/>
          </a:xfrm>
          <a:prstGeom prst="rect">
            <a:avLst/>
          </a:prstGeom>
          <a:noFill/>
        </p:spPr>
        <p:txBody>
          <a:bodyPr wrap="square" rtlCol="0">
            <a:spAutoFit/>
          </a:bodyPr>
          <a:lstStyle/>
          <a:p>
            <a:r>
              <a:rPr lang="en-US" sz="3600" b="1" dirty="0">
                <a:solidFill>
                  <a:schemeClr val="accent6"/>
                </a:solidFill>
                <a:latin typeface="Arial" charset="0"/>
                <a:ea typeface="Arial" charset="0"/>
                <a:cs typeface="Arial" charset="0"/>
              </a:rPr>
              <a:t>fit with your</a:t>
            </a:r>
          </a:p>
        </p:txBody>
      </p:sp>
      <p:sp>
        <p:nvSpPr>
          <p:cNvPr id="21" name="TextBox 20"/>
          <p:cNvSpPr txBox="1"/>
          <p:nvPr/>
        </p:nvSpPr>
        <p:spPr>
          <a:xfrm>
            <a:off x="4573724" y="1627614"/>
            <a:ext cx="4683034" cy="1077218"/>
          </a:xfrm>
          <a:prstGeom prst="rect">
            <a:avLst/>
          </a:prstGeom>
          <a:noFill/>
        </p:spPr>
        <p:txBody>
          <a:bodyPr wrap="square" rtlCol="0">
            <a:spAutoFit/>
          </a:bodyPr>
          <a:lstStyle/>
          <a:p>
            <a:r>
              <a:rPr lang="en-US" sz="6400" b="1" dirty="0">
                <a:solidFill>
                  <a:schemeClr val="accent3"/>
                </a:solidFill>
                <a:latin typeface="Arial Black" charset="0"/>
                <a:ea typeface="Arial Black" charset="0"/>
                <a:cs typeface="Arial Black" charset="0"/>
              </a:rPr>
              <a:t>GOALS?</a:t>
            </a:r>
          </a:p>
        </p:txBody>
      </p:sp>
      <p:sp>
        <p:nvSpPr>
          <p:cNvPr id="25" name="TextBox 24"/>
          <p:cNvSpPr txBox="1"/>
          <p:nvPr/>
        </p:nvSpPr>
        <p:spPr>
          <a:xfrm>
            <a:off x="6387125" y="383470"/>
            <a:ext cx="4683034" cy="769441"/>
          </a:xfrm>
          <a:prstGeom prst="rect">
            <a:avLst/>
          </a:prstGeom>
          <a:noFill/>
        </p:spPr>
        <p:txBody>
          <a:bodyPr wrap="square" rtlCol="0">
            <a:spAutoFit/>
          </a:bodyPr>
          <a:lstStyle/>
          <a:p>
            <a:r>
              <a:rPr lang="en-US" sz="4400" b="1" dirty="0">
                <a:solidFill>
                  <a:schemeClr val="accent3"/>
                </a:solidFill>
                <a:latin typeface="Arial Black" charset="0"/>
                <a:ea typeface="Arial Black" charset="0"/>
                <a:cs typeface="Arial Black" charset="0"/>
              </a:rPr>
              <a:t>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24" y="1981200"/>
            <a:ext cx="4713226" cy="5636494"/>
          </a:xfrm>
          <a:prstGeom prst="rect">
            <a:avLst/>
          </a:prstGeom>
        </p:spPr>
      </p:pic>
      <p:grpSp>
        <p:nvGrpSpPr>
          <p:cNvPr id="5" name="Group 4"/>
          <p:cNvGrpSpPr/>
          <p:nvPr/>
        </p:nvGrpSpPr>
        <p:grpSpPr>
          <a:xfrm>
            <a:off x="3962400" y="3505200"/>
            <a:ext cx="1406874" cy="1629303"/>
            <a:chOff x="5662170" y="4351868"/>
            <a:chExt cx="1406874" cy="1629303"/>
          </a:xfrm>
        </p:grpSpPr>
        <p:sp>
          <p:nvSpPr>
            <p:cNvPr id="26" name="TextBox 25"/>
            <p:cNvSpPr txBox="1"/>
            <p:nvPr/>
          </p:nvSpPr>
          <p:spPr>
            <a:xfrm>
              <a:off x="5662170" y="5419475"/>
              <a:ext cx="1406874" cy="561696"/>
            </a:xfrm>
            <a:prstGeom prst="rect">
              <a:avLst/>
            </a:prstGeom>
            <a:noFill/>
          </p:spPr>
          <p:txBody>
            <a:bodyPr wrap="square" lIns="68584" tIns="34292" rIns="68584" bIns="34292" rtlCol="0">
              <a:spAutoFit/>
            </a:bodyPr>
            <a:lstStyle/>
            <a:p>
              <a:pPr algn="ctr" defTabSz="242904">
                <a:defRPr/>
              </a:pPr>
              <a:r>
                <a:rPr lang="en-US" sz="1600" dirty="0">
                  <a:latin typeface="Trebuchet MS" charset="0"/>
                  <a:ea typeface="Trebuchet MS" charset="0"/>
                  <a:cs typeface="Trebuchet MS" charset="0"/>
                </a:rPr>
                <a:t>Track expenses</a:t>
              </a:r>
            </a:p>
          </p:txBody>
        </p:sp>
        <p:grpSp>
          <p:nvGrpSpPr>
            <p:cNvPr id="27" name="Group 26"/>
            <p:cNvGrpSpPr/>
            <p:nvPr/>
          </p:nvGrpSpPr>
          <p:grpSpPr>
            <a:xfrm>
              <a:off x="5944702" y="4351868"/>
              <a:ext cx="841810" cy="842030"/>
              <a:chOff x="3268966" y="3968032"/>
              <a:chExt cx="841810" cy="842030"/>
            </a:xfrm>
          </p:grpSpPr>
          <p:sp>
            <p:nvSpPr>
              <p:cNvPr id="28" name="Oval 27"/>
              <p:cNvSpPr/>
              <p:nvPr/>
            </p:nvSpPr>
            <p:spPr bwMode="auto">
              <a:xfrm>
                <a:off x="3268966" y="3968032"/>
                <a:ext cx="841810" cy="8420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grpSp>
            <p:nvGrpSpPr>
              <p:cNvPr id="29" name="Group 28"/>
              <p:cNvGrpSpPr/>
              <p:nvPr/>
            </p:nvGrpSpPr>
            <p:grpSpPr>
              <a:xfrm>
                <a:off x="3387889" y="4089702"/>
                <a:ext cx="603965" cy="598691"/>
                <a:chOff x="-6350" y="1208088"/>
                <a:chExt cx="363538" cy="360363"/>
              </a:xfrm>
              <a:solidFill>
                <a:srgbClr val="FFFFFF"/>
              </a:solidFill>
            </p:grpSpPr>
            <p:sp>
              <p:nvSpPr>
                <p:cNvPr id="30" name="Freeform 29"/>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1" name="Freeform 30"/>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2" name="Freeform 31"/>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3" name="Freeform 32"/>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grpSp>
      <p:grpSp>
        <p:nvGrpSpPr>
          <p:cNvPr id="4" name="Group 3"/>
          <p:cNvGrpSpPr/>
          <p:nvPr/>
        </p:nvGrpSpPr>
        <p:grpSpPr>
          <a:xfrm>
            <a:off x="7279926" y="3505200"/>
            <a:ext cx="1406874" cy="1944003"/>
            <a:chOff x="7154550" y="4360334"/>
            <a:chExt cx="1406874" cy="1944003"/>
          </a:xfrm>
        </p:grpSpPr>
        <p:sp>
          <p:nvSpPr>
            <p:cNvPr id="37" name="TextBox 36"/>
            <p:cNvSpPr txBox="1"/>
            <p:nvPr/>
          </p:nvSpPr>
          <p:spPr>
            <a:xfrm>
              <a:off x="7154550" y="5419475"/>
              <a:ext cx="1406874" cy="884862"/>
            </a:xfrm>
            <a:prstGeom prst="rect">
              <a:avLst/>
            </a:prstGeom>
            <a:noFill/>
          </p:spPr>
          <p:txBody>
            <a:bodyPr wrap="square" lIns="68584" tIns="34292" rIns="68584" bIns="34292" rtlCol="0">
              <a:spAutoFit/>
            </a:bodyPr>
            <a:lstStyle/>
            <a:p>
              <a:pPr algn="ctr" defTabSz="242904">
                <a:spcAft>
                  <a:spcPts val="300"/>
                </a:spcAft>
                <a:defRPr/>
              </a:pPr>
              <a:r>
                <a:rPr lang="en-US" sz="1600" dirty="0">
                  <a:latin typeface="Trebuchet MS" charset="0"/>
                  <a:ea typeface="Trebuchet MS" charset="0"/>
                  <a:cs typeface="Trebuchet MS" charset="0"/>
                </a:rPr>
                <a:t>Analyze</a:t>
              </a:r>
            </a:p>
            <a:p>
              <a:pPr algn="ctr" defTabSz="242904">
                <a:spcAft>
                  <a:spcPts val="300"/>
                </a:spcAft>
                <a:defRPr/>
              </a:pPr>
              <a:r>
                <a:rPr lang="en-US" sz="1600" dirty="0">
                  <a:latin typeface="Trebuchet MS" charset="0"/>
                  <a:ea typeface="Trebuchet MS" charset="0"/>
                  <a:cs typeface="Trebuchet MS" charset="0"/>
                </a:rPr>
                <a:t>Revise</a:t>
              </a:r>
            </a:p>
            <a:p>
              <a:pPr algn="ctr" defTabSz="242904">
                <a:spcAft>
                  <a:spcPts val="300"/>
                </a:spcAft>
                <a:defRPr/>
              </a:pPr>
              <a:r>
                <a:rPr lang="en-US" sz="1600" dirty="0">
                  <a:latin typeface="Trebuchet MS" charset="0"/>
                  <a:ea typeface="Trebuchet MS" charset="0"/>
                  <a:cs typeface="Trebuchet MS" charset="0"/>
                </a:rPr>
                <a:t>Plan</a:t>
              </a:r>
            </a:p>
          </p:txBody>
        </p:sp>
        <p:grpSp>
          <p:nvGrpSpPr>
            <p:cNvPr id="38" name="Group 37"/>
            <p:cNvGrpSpPr/>
            <p:nvPr/>
          </p:nvGrpSpPr>
          <p:grpSpPr>
            <a:xfrm>
              <a:off x="7437082" y="4360334"/>
              <a:ext cx="841810" cy="842030"/>
              <a:chOff x="4712090" y="3976498"/>
              <a:chExt cx="841810" cy="842030"/>
            </a:xfrm>
          </p:grpSpPr>
          <p:sp>
            <p:nvSpPr>
              <p:cNvPr id="39" name="Oval 38"/>
              <p:cNvSpPr/>
              <p:nvPr/>
            </p:nvSpPr>
            <p:spPr bwMode="auto">
              <a:xfrm>
                <a:off x="4712090" y="3976498"/>
                <a:ext cx="841810" cy="8420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60" y="4145226"/>
                <a:ext cx="481640" cy="504575"/>
              </a:xfrm>
              <a:prstGeom prst="rect">
                <a:avLst/>
              </a:prstGeom>
            </p:spPr>
          </p:pic>
        </p:grpSp>
      </p:grpSp>
      <p:grpSp>
        <p:nvGrpSpPr>
          <p:cNvPr id="6" name="Group 5"/>
          <p:cNvGrpSpPr/>
          <p:nvPr/>
        </p:nvGrpSpPr>
        <p:grpSpPr>
          <a:xfrm>
            <a:off x="5621163" y="3505200"/>
            <a:ext cx="1406874" cy="1626344"/>
            <a:chOff x="4169790" y="4354827"/>
            <a:chExt cx="1406874" cy="1626344"/>
          </a:xfrm>
        </p:grpSpPr>
        <p:grpSp>
          <p:nvGrpSpPr>
            <p:cNvPr id="34" name="Group 33"/>
            <p:cNvGrpSpPr/>
            <p:nvPr/>
          </p:nvGrpSpPr>
          <p:grpSpPr>
            <a:xfrm>
              <a:off x="4453801" y="4354827"/>
              <a:ext cx="838852" cy="839071"/>
              <a:chOff x="1828800" y="3979457"/>
              <a:chExt cx="838852" cy="839071"/>
            </a:xfrm>
          </p:grpSpPr>
          <p:sp>
            <p:nvSpPr>
              <p:cNvPr id="35" name="Oval 34"/>
              <p:cNvSpPr/>
              <p:nvPr/>
            </p:nvSpPr>
            <p:spPr bwMode="auto">
              <a:xfrm>
                <a:off x="1828800" y="3979457"/>
                <a:ext cx="838852" cy="83907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sp>
            <p:nvSpPr>
              <p:cNvPr id="36" name="Freeform 72"/>
              <p:cNvSpPr>
                <a:spLocks noChangeArrowheads="1"/>
              </p:cNvSpPr>
              <p:nvPr/>
            </p:nvSpPr>
            <p:spPr bwMode="auto">
              <a:xfrm>
                <a:off x="1991413" y="4162961"/>
                <a:ext cx="513626" cy="419900"/>
              </a:xfrm>
              <a:custGeom>
                <a:avLst/>
                <a:gdLst>
                  <a:gd name="T0" fmla="*/ 601 w 602"/>
                  <a:gd name="T1" fmla="*/ 466 h 495"/>
                  <a:gd name="T2" fmla="*/ 601 w 602"/>
                  <a:gd name="T3" fmla="*/ 466 h 495"/>
                  <a:gd name="T4" fmla="*/ 572 w 602"/>
                  <a:gd name="T5" fmla="*/ 494 h 495"/>
                  <a:gd name="T6" fmla="*/ 572 w 602"/>
                  <a:gd name="T7" fmla="*/ 494 h 495"/>
                  <a:gd name="T8" fmla="*/ 28 w 602"/>
                  <a:gd name="T9" fmla="*/ 494 h 495"/>
                  <a:gd name="T10" fmla="*/ 28 w 602"/>
                  <a:gd name="T11" fmla="*/ 494 h 495"/>
                  <a:gd name="T12" fmla="*/ 28 w 602"/>
                  <a:gd name="T13" fmla="*/ 494 h 495"/>
                  <a:gd name="T14" fmla="*/ 0 w 602"/>
                  <a:gd name="T15" fmla="*/ 466 h 495"/>
                  <a:gd name="T16" fmla="*/ 7 w 602"/>
                  <a:gd name="T17" fmla="*/ 452 h 495"/>
                  <a:gd name="T18" fmla="*/ 7 w 602"/>
                  <a:gd name="T19" fmla="*/ 452 h 495"/>
                  <a:gd name="T20" fmla="*/ 276 w 602"/>
                  <a:gd name="T21" fmla="*/ 7 h 495"/>
                  <a:gd name="T22" fmla="*/ 276 w 602"/>
                  <a:gd name="T23" fmla="*/ 7 h 495"/>
                  <a:gd name="T24" fmla="*/ 304 w 602"/>
                  <a:gd name="T25" fmla="*/ 0 h 495"/>
                  <a:gd name="T26" fmla="*/ 325 w 602"/>
                  <a:gd name="T27" fmla="*/ 14 h 495"/>
                  <a:gd name="T28" fmla="*/ 325 w 602"/>
                  <a:gd name="T29" fmla="*/ 14 h 495"/>
                  <a:gd name="T30" fmla="*/ 601 w 602"/>
                  <a:gd name="T31" fmla="*/ 452 h 495"/>
                  <a:gd name="T32" fmla="*/ 601 w 602"/>
                  <a:gd name="T33" fmla="*/ 452 h 495"/>
                  <a:gd name="T34" fmla="*/ 601 w 602"/>
                  <a:gd name="T35" fmla="*/ 466 h 495"/>
                  <a:gd name="T36" fmla="*/ 339 w 602"/>
                  <a:gd name="T37" fmla="*/ 155 h 495"/>
                  <a:gd name="T38" fmla="*/ 339 w 602"/>
                  <a:gd name="T39" fmla="*/ 155 h 495"/>
                  <a:gd name="T40" fmla="*/ 304 w 602"/>
                  <a:gd name="T41" fmla="*/ 120 h 495"/>
                  <a:gd name="T42" fmla="*/ 261 w 602"/>
                  <a:gd name="T43" fmla="*/ 155 h 495"/>
                  <a:gd name="T44" fmla="*/ 261 w 602"/>
                  <a:gd name="T45" fmla="*/ 296 h 495"/>
                  <a:gd name="T46" fmla="*/ 304 w 602"/>
                  <a:gd name="T47" fmla="*/ 339 h 495"/>
                  <a:gd name="T48" fmla="*/ 339 w 602"/>
                  <a:gd name="T49" fmla="*/ 296 h 495"/>
                  <a:gd name="T50" fmla="*/ 339 w 602"/>
                  <a:gd name="T51" fmla="*/ 155 h 495"/>
                  <a:gd name="T52" fmla="*/ 304 w 602"/>
                  <a:gd name="T53" fmla="*/ 367 h 495"/>
                  <a:gd name="T54" fmla="*/ 304 w 602"/>
                  <a:gd name="T55" fmla="*/ 367 h 495"/>
                  <a:gd name="T56" fmla="*/ 261 w 602"/>
                  <a:gd name="T57" fmla="*/ 403 h 495"/>
                  <a:gd name="T58" fmla="*/ 304 w 602"/>
                  <a:gd name="T59" fmla="*/ 438 h 495"/>
                  <a:gd name="T60" fmla="*/ 339 w 602"/>
                  <a:gd name="T61" fmla="*/ 403 h 495"/>
                  <a:gd name="T62" fmla="*/ 304 w 602"/>
                  <a:gd name="T63" fmla="*/ 36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495">
                    <a:moveTo>
                      <a:pt x="601" y="466"/>
                    </a:moveTo>
                    <a:lnTo>
                      <a:pt x="601" y="466"/>
                    </a:lnTo>
                    <a:cubicBezTo>
                      <a:pt x="601" y="487"/>
                      <a:pt x="594" y="494"/>
                      <a:pt x="572" y="494"/>
                    </a:cubicBezTo>
                    <a:lnTo>
                      <a:pt x="572" y="494"/>
                    </a:lnTo>
                    <a:cubicBezTo>
                      <a:pt x="28" y="494"/>
                      <a:pt x="28" y="494"/>
                      <a:pt x="28" y="494"/>
                    </a:cubicBezTo>
                    <a:lnTo>
                      <a:pt x="28" y="494"/>
                    </a:lnTo>
                    <a:lnTo>
                      <a:pt x="28" y="494"/>
                    </a:lnTo>
                    <a:cubicBezTo>
                      <a:pt x="14" y="494"/>
                      <a:pt x="0" y="487"/>
                      <a:pt x="0" y="466"/>
                    </a:cubicBezTo>
                    <a:cubicBezTo>
                      <a:pt x="0" y="466"/>
                      <a:pt x="0" y="459"/>
                      <a:pt x="7" y="452"/>
                    </a:cubicBezTo>
                    <a:lnTo>
                      <a:pt x="7" y="452"/>
                    </a:lnTo>
                    <a:cubicBezTo>
                      <a:pt x="276" y="7"/>
                      <a:pt x="276" y="7"/>
                      <a:pt x="276" y="7"/>
                    </a:cubicBezTo>
                    <a:lnTo>
                      <a:pt x="276" y="7"/>
                    </a:lnTo>
                    <a:cubicBezTo>
                      <a:pt x="283" y="0"/>
                      <a:pt x="290" y="0"/>
                      <a:pt x="304" y="0"/>
                    </a:cubicBezTo>
                    <a:cubicBezTo>
                      <a:pt x="311" y="0"/>
                      <a:pt x="318" y="0"/>
                      <a:pt x="325" y="14"/>
                    </a:cubicBezTo>
                    <a:lnTo>
                      <a:pt x="325" y="14"/>
                    </a:lnTo>
                    <a:cubicBezTo>
                      <a:pt x="601" y="452"/>
                      <a:pt x="601" y="452"/>
                      <a:pt x="601" y="452"/>
                    </a:cubicBezTo>
                    <a:lnTo>
                      <a:pt x="601" y="452"/>
                    </a:ln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sp>
          <p:nvSpPr>
            <p:cNvPr id="41" name="TextBox 40"/>
            <p:cNvSpPr txBox="1"/>
            <p:nvPr/>
          </p:nvSpPr>
          <p:spPr>
            <a:xfrm>
              <a:off x="4169790" y="5419475"/>
              <a:ext cx="1406874" cy="561696"/>
            </a:xfrm>
            <a:prstGeom prst="rect">
              <a:avLst/>
            </a:prstGeom>
            <a:noFill/>
          </p:spPr>
          <p:txBody>
            <a:bodyPr wrap="square" lIns="68584" tIns="34292" rIns="68584" bIns="34292" rtlCol="0">
              <a:spAutoFit/>
            </a:bodyPr>
            <a:lstStyle/>
            <a:p>
              <a:pPr algn="ctr" defTabSz="242904">
                <a:defRPr/>
              </a:pPr>
              <a:r>
                <a:rPr lang="en-US" sz="1600" dirty="0">
                  <a:latin typeface="Trebuchet MS" charset="0"/>
                  <a:ea typeface="Trebuchet MS" charset="0"/>
                  <a:cs typeface="Trebuchet MS" charset="0"/>
                </a:rPr>
                <a:t>Plug spending leaks</a:t>
              </a:r>
            </a:p>
          </p:txBody>
        </p:sp>
      </p:grpSp>
      <p:sp>
        <p:nvSpPr>
          <p:cNvPr id="42" name="TextBox 41"/>
          <p:cNvSpPr txBox="1"/>
          <p:nvPr/>
        </p:nvSpPr>
        <p:spPr>
          <a:xfrm>
            <a:off x="76200" y="76200"/>
            <a:ext cx="3073277" cy="830997"/>
          </a:xfrm>
          <a:prstGeom prst="rect">
            <a:avLst/>
          </a:prstGeom>
          <a:noFill/>
        </p:spPr>
        <p:txBody>
          <a:bodyPr wrap="none" rtlCol="0">
            <a:spAutoFit/>
          </a:bodyPr>
          <a:lstStyle/>
          <a:p>
            <a:r>
              <a:rPr lang="en-US" sz="2800" b="1" dirty="0">
                <a:solidFill>
                  <a:schemeClr val="accent3"/>
                </a:solidFill>
                <a:latin typeface="Arial Black" charset="0"/>
                <a:ea typeface="Arial Black" charset="0"/>
                <a:cs typeface="Arial Black" charset="0"/>
              </a:rPr>
              <a:t>STEP 4: </a:t>
            </a:r>
          </a:p>
          <a:p>
            <a:r>
              <a:rPr lang="en-US" sz="2000" b="1" spc="10" dirty="0">
                <a:solidFill>
                  <a:schemeClr val="tx1">
                    <a:lumMod val="50000"/>
                    <a:lumOff val="50000"/>
                  </a:schemeClr>
                </a:solidFill>
                <a:latin typeface="Arial" charset="0"/>
                <a:ea typeface="Arial" charset="0"/>
                <a:cs typeface="Arial" charset="0"/>
              </a:rPr>
              <a:t>Review &amp; communicate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600" y="4436927"/>
            <a:ext cx="7883666" cy="117638"/>
          </a:xfrm>
          <a:prstGeom prst="rect">
            <a:avLst/>
          </a:prstGeom>
          <a:solidFill>
            <a:schemeClr val="accent3">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640426" y="685800"/>
            <a:ext cx="7863149" cy="650180"/>
          </a:xfrm>
          <a:prstGeom prst="rect">
            <a:avLst/>
          </a:prstGeom>
          <a:noFill/>
        </p:spPr>
        <p:txBody>
          <a:bodyPr wrap="square" lIns="34292" tIns="17146" rIns="34292" bIns="17146" rtlCol="0">
            <a:spAutoFit/>
          </a:bodyPr>
          <a:lstStyle/>
          <a:p>
            <a:pPr algn="ctr"/>
            <a:r>
              <a:rPr lang="id-ID" sz="4000" b="1" dirty="0">
                <a:solidFill>
                  <a:schemeClr val="accent1"/>
                </a:solidFill>
                <a:latin typeface="Arial" charset="0"/>
                <a:ea typeface="Arial" charset="0"/>
                <a:cs typeface="Arial" charset="0"/>
              </a:rPr>
              <a:t>Seminar </a:t>
            </a:r>
            <a:r>
              <a:rPr lang="id-ID" sz="4000" b="1" dirty="0" err="1">
                <a:solidFill>
                  <a:schemeClr val="accent1"/>
                </a:solidFill>
                <a:latin typeface="Arial" charset="0"/>
                <a:ea typeface="Arial" charset="0"/>
                <a:cs typeface="Arial" charset="0"/>
              </a:rPr>
              <a:t>Objectives</a:t>
            </a:r>
            <a:endParaRPr lang="id-ID" sz="4000" b="1" dirty="0">
              <a:solidFill>
                <a:schemeClr val="accent1"/>
              </a:solidFill>
              <a:latin typeface="Arial" charset="0"/>
              <a:ea typeface="Arial" charset="0"/>
              <a:cs typeface="Arial" charset="0"/>
            </a:endParaRPr>
          </a:p>
        </p:txBody>
      </p:sp>
      <p:grpSp>
        <p:nvGrpSpPr>
          <p:cNvPr id="21" name="Group 20"/>
          <p:cNvGrpSpPr/>
          <p:nvPr/>
        </p:nvGrpSpPr>
        <p:grpSpPr>
          <a:xfrm>
            <a:off x="3565070" y="1600200"/>
            <a:ext cx="2662894" cy="2052881"/>
            <a:chOff x="3777435" y="1790797"/>
            <a:chExt cx="2075505" cy="1600050"/>
          </a:xfrm>
        </p:grpSpPr>
        <p:grpSp>
          <p:nvGrpSpPr>
            <p:cNvPr id="14" name="Group 13"/>
            <p:cNvGrpSpPr/>
            <p:nvPr/>
          </p:nvGrpSpPr>
          <p:grpSpPr>
            <a:xfrm>
              <a:off x="3777435" y="1790797"/>
              <a:ext cx="1600128" cy="1600050"/>
              <a:chOff x="10070537" y="3323510"/>
              <a:chExt cx="4265896" cy="4265690"/>
            </a:xfrm>
          </p:grpSpPr>
          <p:sp>
            <p:nvSpPr>
              <p:cNvPr id="395" name="Freeform 13"/>
              <p:cNvSpPr>
                <a:spLocks noChangeArrowheads="1"/>
              </p:cNvSpPr>
              <p:nvPr/>
            </p:nvSpPr>
            <p:spPr bwMode="auto">
              <a:xfrm>
                <a:off x="10070537" y="3323510"/>
                <a:ext cx="4265896" cy="4265690"/>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396" name="Freeform 14"/>
              <p:cNvSpPr>
                <a:spLocks noChangeArrowheads="1"/>
              </p:cNvSpPr>
              <p:nvPr/>
            </p:nvSpPr>
            <p:spPr bwMode="auto">
              <a:xfrm>
                <a:off x="10542684" y="3791492"/>
                <a:ext cx="3321600" cy="3321439"/>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tx1">
                  <a:lumMod val="65000"/>
                  <a:lumOff val="3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397" name="Freeform 15"/>
              <p:cNvSpPr>
                <a:spLocks noChangeArrowheads="1"/>
              </p:cNvSpPr>
              <p:nvPr/>
            </p:nvSpPr>
            <p:spPr bwMode="auto">
              <a:xfrm>
                <a:off x="11010691" y="4263617"/>
                <a:ext cx="2381445" cy="2381333"/>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3">
                  <a:lumMod val="60000"/>
                  <a:lumOff val="40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398" name="Freeform 16"/>
              <p:cNvSpPr>
                <a:spLocks noChangeArrowheads="1"/>
              </p:cNvSpPr>
              <p:nvPr/>
            </p:nvSpPr>
            <p:spPr bwMode="auto">
              <a:xfrm>
                <a:off x="11482839" y="4731602"/>
                <a:ext cx="1441293" cy="1445364"/>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C000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399" name="Freeform 17"/>
              <p:cNvSpPr>
                <a:spLocks noChangeArrowheads="1"/>
              </p:cNvSpPr>
              <p:nvPr/>
            </p:nvSpPr>
            <p:spPr bwMode="auto">
              <a:xfrm>
                <a:off x="11950843" y="5199582"/>
                <a:ext cx="501141" cy="501117"/>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rgbClr val="FFFF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grpSp>
        <p:grpSp>
          <p:nvGrpSpPr>
            <p:cNvPr id="406" name="Group 405"/>
            <p:cNvGrpSpPr/>
            <p:nvPr/>
          </p:nvGrpSpPr>
          <p:grpSpPr>
            <a:xfrm>
              <a:off x="4547981" y="1958569"/>
              <a:ext cx="1304959" cy="633806"/>
              <a:chOff x="12124791" y="3770786"/>
              <a:chExt cx="3478984" cy="1689710"/>
            </a:xfrm>
          </p:grpSpPr>
          <p:sp>
            <p:nvSpPr>
              <p:cNvPr id="407"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408"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409"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410"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411"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412"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grpSp>
      </p:grpSp>
      <p:grpSp>
        <p:nvGrpSpPr>
          <p:cNvPr id="28" name="Group 27"/>
          <p:cNvGrpSpPr/>
          <p:nvPr/>
        </p:nvGrpSpPr>
        <p:grpSpPr>
          <a:xfrm>
            <a:off x="7588646" y="4038600"/>
            <a:ext cx="1406874" cy="1601864"/>
            <a:chOff x="7449816" y="3968030"/>
            <a:chExt cx="1406874" cy="1601864"/>
          </a:xfrm>
        </p:grpSpPr>
        <p:sp>
          <p:nvSpPr>
            <p:cNvPr id="71" name="TextBox 70"/>
            <p:cNvSpPr txBox="1"/>
            <p:nvPr/>
          </p:nvSpPr>
          <p:spPr>
            <a:xfrm>
              <a:off x="7449816" y="5044105"/>
              <a:ext cx="1406874" cy="525789"/>
            </a:xfrm>
            <a:prstGeom prst="rect">
              <a:avLst/>
            </a:prstGeom>
            <a:noFill/>
          </p:spPr>
          <p:txBody>
            <a:bodyPr wrap="square" lIns="68584" tIns="34292" rIns="68584" bIns="34292" rtlCol="0">
              <a:spAutoFit/>
            </a:bodyPr>
            <a:lstStyle/>
            <a:p>
              <a:pPr algn="ctr" defTabSz="242904">
                <a:spcBef>
                  <a:spcPts val="200"/>
                </a:spcBef>
                <a:defRPr/>
              </a:pPr>
              <a:r>
                <a:rPr lang="en-US" sz="1400" dirty="0">
                  <a:latin typeface="Trebuchet MS" charset="0"/>
                  <a:ea typeface="Trebuchet MS" charset="0"/>
                  <a:cs typeface="Trebuchet MS" charset="0"/>
                </a:rPr>
                <a:t>Use financial</a:t>
              </a:r>
            </a:p>
            <a:p>
              <a:pPr algn="ctr" defTabSz="242904">
                <a:spcBef>
                  <a:spcPts val="200"/>
                </a:spcBef>
                <a:defRPr/>
              </a:pPr>
              <a:r>
                <a:rPr lang="en-US" sz="1400" dirty="0">
                  <a:latin typeface="Trebuchet MS" charset="0"/>
                  <a:ea typeface="Trebuchet MS" charset="0"/>
                  <a:cs typeface="Trebuchet MS" charset="0"/>
                </a:rPr>
                <a:t>tools</a:t>
              </a:r>
            </a:p>
          </p:txBody>
        </p:sp>
        <p:grpSp>
          <p:nvGrpSpPr>
            <p:cNvPr id="22" name="Group 21"/>
            <p:cNvGrpSpPr/>
            <p:nvPr/>
          </p:nvGrpSpPr>
          <p:grpSpPr>
            <a:xfrm>
              <a:off x="7732347" y="3968030"/>
              <a:ext cx="841812" cy="842032"/>
              <a:chOff x="7648316" y="3968030"/>
              <a:chExt cx="841812" cy="842032"/>
            </a:xfrm>
          </p:grpSpPr>
          <p:sp>
            <p:nvSpPr>
              <p:cNvPr id="69" name="Oval 68"/>
              <p:cNvSpPr/>
              <p:nvPr/>
            </p:nvSpPr>
            <p:spPr bwMode="auto">
              <a:xfrm>
                <a:off x="7648316" y="3968030"/>
                <a:ext cx="841812" cy="84203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579" y="4170510"/>
                <a:ext cx="509287" cy="437073"/>
              </a:xfrm>
              <a:prstGeom prst="rect">
                <a:avLst/>
              </a:prstGeom>
            </p:spPr>
          </p:pic>
        </p:grpSp>
      </p:grpSp>
      <p:grpSp>
        <p:nvGrpSpPr>
          <p:cNvPr id="29" name="Group 28"/>
          <p:cNvGrpSpPr/>
          <p:nvPr/>
        </p:nvGrpSpPr>
        <p:grpSpPr>
          <a:xfrm>
            <a:off x="6096264" y="4038602"/>
            <a:ext cx="1406874" cy="1601862"/>
            <a:chOff x="6006690" y="3968032"/>
            <a:chExt cx="1406874" cy="1601862"/>
          </a:xfrm>
        </p:grpSpPr>
        <p:sp>
          <p:nvSpPr>
            <p:cNvPr id="68" name="TextBox 67"/>
            <p:cNvSpPr txBox="1"/>
            <p:nvPr/>
          </p:nvSpPr>
          <p:spPr>
            <a:xfrm>
              <a:off x="6006690" y="5044105"/>
              <a:ext cx="1406874" cy="525789"/>
            </a:xfrm>
            <a:prstGeom prst="rect">
              <a:avLst/>
            </a:prstGeom>
            <a:noFill/>
          </p:spPr>
          <p:txBody>
            <a:bodyPr wrap="square" lIns="68584" tIns="34292" rIns="68584" bIns="34292" rtlCol="0">
              <a:spAutoFit/>
            </a:bodyPr>
            <a:lstStyle/>
            <a:p>
              <a:pPr algn="ctr" defTabSz="242904">
                <a:spcBef>
                  <a:spcPts val="200"/>
                </a:spcBef>
                <a:defRPr/>
              </a:pPr>
              <a:r>
                <a:rPr lang="en-US" sz="1400" dirty="0">
                  <a:latin typeface="Trebuchet MS" charset="0"/>
                  <a:ea typeface="Trebuchet MS" charset="0"/>
                  <a:cs typeface="Trebuchet MS" charset="0"/>
                </a:rPr>
                <a:t>Audit progress,</a:t>
              </a:r>
            </a:p>
            <a:p>
              <a:pPr algn="ctr" defTabSz="242904">
                <a:spcBef>
                  <a:spcPts val="200"/>
                </a:spcBef>
                <a:defRPr/>
              </a:pPr>
              <a:r>
                <a:rPr lang="en-US" sz="1400" dirty="0">
                  <a:latin typeface="Trebuchet MS" charset="0"/>
                  <a:ea typeface="Trebuchet MS" charset="0"/>
                  <a:cs typeface="Trebuchet MS" charset="0"/>
                </a:rPr>
                <a:t>revise goals</a:t>
              </a:r>
            </a:p>
          </p:txBody>
        </p:sp>
        <p:grpSp>
          <p:nvGrpSpPr>
            <p:cNvPr id="23" name="Group 22"/>
            <p:cNvGrpSpPr/>
            <p:nvPr/>
          </p:nvGrpSpPr>
          <p:grpSpPr>
            <a:xfrm>
              <a:off x="6289222" y="3968032"/>
              <a:ext cx="841810" cy="842030"/>
              <a:chOff x="6155214" y="3968032"/>
              <a:chExt cx="841810" cy="842030"/>
            </a:xfrm>
          </p:grpSpPr>
          <p:sp>
            <p:nvSpPr>
              <p:cNvPr id="66" name="Oval 65"/>
              <p:cNvSpPr/>
              <p:nvPr/>
            </p:nvSpPr>
            <p:spPr bwMode="auto">
              <a:xfrm>
                <a:off x="6155214" y="3968032"/>
                <a:ext cx="841810" cy="8420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sp>
            <p:nvSpPr>
              <p:cNvPr id="73" name="Freeform 49"/>
              <p:cNvSpPr>
                <a:spLocks/>
              </p:cNvSpPr>
              <p:nvPr/>
            </p:nvSpPr>
            <p:spPr bwMode="auto">
              <a:xfrm>
                <a:off x="6344012" y="4178984"/>
                <a:ext cx="464214" cy="420126"/>
              </a:xfrm>
              <a:custGeom>
                <a:avLst/>
                <a:gdLst>
                  <a:gd name="T0" fmla="*/ 269075 w 113"/>
                  <a:gd name="T1" fmla="*/ 7564 h 102"/>
                  <a:gd name="T2" fmla="*/ 231354 w 113"/>
                  <a:gd name="T3" fmla="*/ 12607 h 102"/>
                  <a:gd name="T4" fmla="*/ 95559 w 113"/>
                  <a:gd name="T5" fmla="*/ 176493 h 102"/>
                  <a:gd name="T6" fmla="*/ 50294 w 113"/>
                  <a:gd name="T7" fmla="*/ 126066 h 102"/>
                  <a:gd name="T8" fmla="*/ 12574 w 113"/>
                  <a:gd name="T9" fmla="*/ 123545 h 102"/>
                  <a:gd name="T10" fmla="*/ 10059 w 113"/>
                  <a:gd name="T11" fmla="*/ 156322 h 102"/>
                  <a:gd name="T12" fmla="*/ 98074 w 113"/>
                  <a:gd name="T13" fmla="*/ 257175 h 102"/>
                  <a:gd name="T14" fmla="*/ 274104 w 113"/>
                  <a:gd name="T15" fmla="*/ 40341 h 102"/>
                  <a:gd name="T16" fmla="*/ 269075 w 113"/>
                  <a:gd name="T17" fmla="*/ 7564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02">
                    <a:moveTo>
                      <a:pt x="107" y="3"/>
                    </a:moveTo>
                    <a:cubicBezTo>
                      <a:pt x="102" y="0"/>
                      <a:pt x="95" y="1"/>
                      <a:pt x="92" y="5"/>
                    </a:cubicBezTo>
                    <a:cubicBezTo>
                      <a:pt x="38" y="70"/>
                      <a:pt x="38" y="70"/>
                      <a:pt x="38" y="70"/>
                    </a:cubicBezTo>
                    <a:cubicBezTo>
                      <a:pt x="20" y="50"/>
                      <a:pt x="20" y="50"/>
                      <a:pt x="20" y="50"/>
                    </a:cubicBezTo>
                    <a:cubicBezTo>
                      <a:pt x="17" y="46"/>
                      <a:pt x="10" y="45"/>
                      <a:pt x="5" y="49"/>
                    </a:cubicBezTo>
                    <a:cubicBezTo>
                      <a:pt x="1" y="52"/>
                      <a:pt x="0" y="58"/>
                      <a:pt x="4" y="62"/>
                    </a:cubicBezTo>
                    <a:cubicBezTo>
                      <a:pt x="39" y="102"/>
                      <a:pt x="39" y="102"/>
                      <a:pt x="39" y="102"/>
                    </a:cubicBezTo>
                    <a:cubicBezTo>
                      <a:pt x="109" y="16"/>
                      <a:pt x="109" y="16"/>
                      <a:pt x="109" y="16"/>
                    </a:cubicBezTo>
                    <a:cubicBezTo>
                      <a:pt x="113" y="12"/>
                      <a:pt x="112" y="6"/>
                      <a:pt x="10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4" name="TextBox 63"/>
          <p:cNvSpPr txBox="1"/>
          <p:nvPr/>
        </p:nvSpPr>
        <p:spPr>
          <a:xfrm>
            <a:off x="3111504" y="5114675"/>
            <a:ext cx="1406874" cy="525789"/>
          </a:xfrm>
          <a:prstGeom prst="rect">
            <a:avLst/>
          </a:prstGeom>
          <a:noFill/>
        </p:spPr>
        <p:txBody>
          <a:bodyPr wrap="square" lIns="68584" tIns="34292" rIns="68584" bIns="34292" rtlCol="0">
            <a:spAutoFit/>
          </a:bodyPr>
          <a:lstStyle/>
          <a:p>
            <a:pPr algn="ctr" defTabSz="242904">
              <a:defRPr/>
            </a:pPr>
            <a:r>
              <a:rPr lang="en-US" sz="1400" dirty="0">
                <a:latin typeface="Trebuchet MS" charset="0"/>
                <a:ea typeface="Trebuchet MS" charset="0"/>
                <a:cs typeface="Trebuchet MS" charset="0"/>
              </a:rPr>
              <a:t>Track spending,</a:t>
            </a:r>
          </a:p>
          <a:p>
            <a:pPr algn="ctr" defTabSz="242904">
              <a:spcBef>
                <a:spcPts val="200"/>
              </a:spcBef>
              <a:defRPr/>
            </a:pPr>
            <a:r>
              <a:rPr lang="en-US" sz="1400" dirty="0">
                <a:latin typeface="Trebuchet MS" charset="0"/>
                <a:ea typeface="Trebuchet MS" charset="0"/>
                <a:cs typeface="Trebuchet MS" charset="0"/>
              </a:rPr>
              <a:t>save money</a:t>
            </a:r>
          </a:p>
        </p:txBody>
      </p:sp>
      <p:sp>
        <p:nvSpPr>
          <p:cNvPr id="47" name="Oval 46"/>
          <p:cNvSpPr/>
          <p:nvPr/>
        </p:nvSpPr>
        <p:spPr bwMode="auto">
          <a:xfrm>
            <a:off x="3394036" y="4047068"/>
            <a:ext cx="841810" cy="8420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grpSp>
        <p:nvGrpSpPr>
          <p:cNvPr id="79" name="Group 78"/>
          <p:cNvGrpSpPr/>
          <p:nvPr/>
        </p:nvGrpSpPr>
        <p:grpSpPr>
          <a:xfrm>
            <a:off x="3512959" y="4168738"/>
            <a:ext cx="603965" cy="598691"/>
            <a:chOff x="-6350" y="1208088"/>
            <a:chExt cx="363538" cy="360363"/>
          </a:xfrm>
          <a:solidFill>
            <a:srgbClr val="FFFFFF"/>
          </a:solidFill>
        </p:grpSpPr>
        <p:sp>
          <p:nvSpPr>
            <p:cNvPr id="80"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81" name="Freeform 6"/>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82"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83"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26" name="Group 25"/>
          <p:cNvGrpSpPr/>
          <p:nvPr/>
        </p:nvGrpSpPr>
        <p:grpSpPr>
          <a:xfrm>
            <a:off x="1903135" y="4050027"/>
            <a:ext cx="838852" cy="839071"/>
            <a:chOff x="1828800" y="3979457"/>
            <a:chExt cx="838852" cy="839071"/>
          </a:xfrm>
        </p:grpSpPr>
        <p:sp>
          <p:nvSpPr>
            <p:cNvPr id="45" name="Oval 44"/>
            <p:cNvSpPr/>
            <p:nvPr/>
          </p:nvSpPr>
          <p:spPr bwMode="auto">
            <a:xfrm>
              <a:off x="1828800" y="3979457"/>
              <a:ext cx="838852" cy="83907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sp>
          <p:nvSpPr>
            <p:cNvPr id="84" name="Freeform 72"/>
            <p:cNvSpPr>
              <a:spLocks noChangeArrowheads="1"/>
            </p:cNvSpPr>
            <p:nvPr/>
          </p:nvSpPr>
          <p:spPr bwMode="auto">
            <a:xfrm>
              <a:off x="1991413" y="4162961"/>
              <a:ext cx="513626" cy="419900"/>
            </a:xfrm>
            <a:custGeom>
              <a:avLst/>
              <a:gdLst>
                <a:gd name="T0" fmla="*/ 601 w 602"/>
                <a:gd name="T1" fmla="*/ 466 h 495"/>
                <a:gd name="T2" fmla="*/ 601 w 602"/>
                <a:gd name="T3" fmla="*/ 466 h 495"/>
                <a:gd name="T4" fmla="*/ 572 w 602"/>
                <a:gd name="T5" fmla="*/ 494 h 495"/>
                <a:gd name="T6" fmla="*/ 572 w 602"/>
                <a:gd name="T7" fmla="*/ 494 h 495"/>
                <a:gd name="T8" fmla="*/ 28 w 602"/>
                <a:gd name="T9" fmla="*/ 494 h 495"/>
                <a:gd name="T10" fmla="*/ 28 w 602"/>
                <a:gd name="T11" fmla="*/ 494 h 495"/>
                <a:gd name="T12" fmla="*/ 28 w 602"/>
                <a:gd name="T13" fmla="*/ 494 h 495"/>
                <a:gd name="T14" fmla="*/ 0 w 602"/>
                <a:gd name="T15" fmla="*/ 466 h 495"/>
                <a:gd name="T16" fmla="*/ 7 w 602"/>
                <a:gd name="T17" fmla="*/ 452 h 495"/>
                <a:gd name="T18" fmla="*/ 7 w 602"/>
                <a:gd name="T19" fmla="*/ 452 h 495"/>
                <a:gd name="T20" fmla="*/ 276 w 602"/>
                <a:gd name="T21" fmla="*/ 7 h 495"/>
                <a:gd name="T22" fmla="*/ 276 w 602"/>
                <a:gd name="T23" fmla="*/ 7 h 495"/>
                <a:gd name="T24" fmla="*/ 304 w 602"/>
                <a:gd name="T25" fmla="*/ 0 h 495"/>
                <a:gd name="T26" fmla="*/ 325 w 602"/>
                <a:gd name="T27" fmla="*/ 14 h 495"/>
                <a:gd name="T28" fmla="*/ 325 w 602"/>
                <a:gd name="T29" fmla="*/ 14 h 495"/>
                <a:gd name="T30" fmla="*/ 601 w 602"/>
                <a:gd name="T31" fmla="*/ 452 h 495"/>
                <a:gd name="T32" fmla="*/ 601 w 602"/>
                <a:gd name="T33" fmla="*/ 452 h 495"/>
                <a:gd name="T34" fmla="*/ 601 w 602"/>
                <a:gd name="T35" fmla="*/ 466 h 495"/>
                <a:gd name="T36" fmla="*/ 339 w 602"/>
                <a:gd name="T37" fmla="*/ 155 h 495"/>
                <a:gd name="T38" fmla="*/ 339 w 602"/>
                <a:gd name="T39" fmla="*/ 155 h 495"/>
                <a:gd name="T40" fmla="*/ 304 w 602"/>
                <a:gd name="T41" fmla="*/ 120 h 495"/>
                <a:gd name="T42" fmla="*/ 261 w 602"/>
                <a:gd name="T43" fmla="*/ 155 h 495"/>
                <a:gd name="T44" fmla="*/ 261 w 602"/>
                <a:gd name="T45" fmla="*/ 296 h 495"/>
                <a:gd name="T46" fmla="*/ 304 w 602"/>
                <a:gd name="T47" fmla="*/ 339 h 495"/>
                <a:gd name="T48" fmla="*/ 339 w 602"/>
                <a:gd name="T49" fmla="*/ 296 h 495"/>
                <a:gd name="T50" fmla="*/ 339 w 602"/>
                <a:gd name="T51" fmla="*/ 155 h 495"/>
                <a:gd name="T52" fmla="*/ 304 w 602"/>
                <a:gd name="T53" fmla="*/ 367 h 495"/>
                <a:gd name="T54" fmla="*/ 304 w 602"/>
                <a:gd name="T55" fmla="*/ 367 h 495"/>
                <a:gd name="T56" fmla="*/ 261 w 602"/>
                <a:gd name="T57" fmla="*/ 403 h 495"/>
                <a:gd name="T58" fmla="*/ 304 w 602"/>
                <a:gd name="T59" fmla="*/ 438 h 495"/>
                <a:gd name="T60" fmla="*/ 339 w 602"/>
                <a:gd name="T61" fmla="*/ 403 h 495"/>
                <a:gd name="T62" fmla="*/ 304 w 602"/>
                <a:gd name="T63" fmla="*/ 36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495">
                  <a:moveTo>
                    <a:pt x="601" y="466"/>
                  </a:moveTo>
                  <a:lnTo>
                    <a:pt x="601" y="466"/>
                  </a:lnTo>
                  <a:cubicBezTo>
                    <a:pt x="601" y="487"/>
                    <a:pt x="594" y="494"/>
                    <a:pt x="572" y="494"/>
                  </a:cubicBezTo>
                  <a:lnTo>
                    <a:pt x="572" y="494"/>
                  </a:lnTo>
                  <a:cubicBezTo>
                    <a:pt x="28" y="494"/>
                    <a:pt x="28" y="494"/>
                    <a:pt x="28" y="494"/>
                  </a:cubicBezTo>
                  <a:lnTo>
                    <a:pt x="28" y="494"/>
                  </a:lnTo>
                  <a:lnTo>
                    <a:pt x="28" y="494"/>
                  </a:lnTo>
                  <a:cubicBezTo>
                    <a:pt x="14" y="494"/>
                    <a:pt x="0" y="487"/>
                    <a:pt x="0" y="466"/>
                  </a:cubicBezTo>
                  <a:cubicBezTo>
                    <a:pt x="0" y="466"/>
                    <a:pt x="0" y="459"/>
                    <a:pt x="7" y="452"/>
                  </a:cubicBezTo>
                  <a:lnTo>
                    <a:pt x="7" y="452"/>
                  </a:lnTo>
                  <a:cubicBezTo>
                    <a:pt x="276" y="7"/>
                    <a:pt x="276" y="7"/>
                    <a:pt x="276" y="7"/>
                  </a:cubicBezTo>
                  <a:lnTo>
                    <a:pt x="276" y="7"/>
                  </a:lnTo>
                  <a:cubicBezTo>
                    <a:pt x="283" y="0"/>
                    <a:pt x="290" y="0"/>
                    <a:pt x="304" y="0"/>
                  </a:cubicBezTo>
                  <a:cubicBezTo>
                    <a:pt x="311" y="0"/>
                    <a:pt x="318" y="0"/>
                    <a:pt x="325" y="14"/>
                  </a:cubicBezTo>
                  <a:lnTo>
                    <a:pt x="325" y="14"/>
                  </a:lnTo>
                  <a:cubicBezTo>
                    <a:pt x="601" y="452"/>
                    <a:pt x="601" y="452"/>
                    <a:pt x="601" y="452"/>
                  </a:cubicBezTo>
                  <a:lnTo>
                    <a:pt x="601" y="452"/>
                  </a:ln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sp>
        <p:nvSpPr>
          <p:cNvPr id="65" name="TextBox 64"/>
          <p:cNvSpPr txBox="1"/>
          <p:nvPr/>
        </p:nvSpPr>
        <p:spPr>
          <a:xfrm>
            <a:off x="4603884" y="5114675"/>
            <a:ext cx="1406874" cy="525789"/>
          </a:xfrm>
          <a:prstGeom prst="rect">
            <a:avLst/>
          </a:prstGeom>
          <a:noFill/>
        </p:spPr>
        <p:txBody>
          <a:bodyPr wrap="square" lIns="68584" tIns="34292" rIns="68584" bIns="34292" rtlCol="0">
            <a:spAutoFit/>
          </a:bodyPr>
          <a:lstStyle/>
          <a:p>
            <a:pPr algn="ctr" defTabSz="242904">
              <a:defRPr/>
            </a:pPr>
            <a:r>
              <a:rPr lang="en-US" sz="1400" dirty="0">
                <a:latin typeface="Trebuchet MS" charset="0"/>
                <a:ea typeface="Trebuchet MS" charset="0"/>
                <a:cs typeface="Trebuchet MS" charset="0"/>
              </a:rPr>
              <a:t>Set financial</a:t>
            </a:r>
          </a:p>
          <a:p>
            <a:pPr algn="ctr" defTabSz="242904">
              <a:spcBef>
                <a:spcPts val="200"/>
              </a:spcBef>
              <a:defRPr/>
            </a:pPr>
            <a:r>
              <a:rPr lang="en-US" sz="1400" dirty="0">
                <a:latin typeface="Trebuchet MS" charset="0"/>
                <a:ea typeface="Trebuchet MS" charset="0"/>
                <a:cs typeface="Trebuchet MS" charset="0"/>
              </a:rPr>
              <a:t>goals</a:t>
            </a:r>
          </a:p>
        </p:txBody>
      </p:sp>
      <p:sp>
        <p:nvSpPr>
          <p:cNvPr id="49" name="Oval 48"/>
          <p:cNvSpPr/>
          <p:nvPr/>
        </p:nvSpPr>
        <p:spPr bwMode="auto">
          <a:xfrm>
            <a:off x="4886416" y="4055534"/>
            <a:ext cx="841810" cy="8420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886" y="4224262"/>
            <a:ext cx="481640" cy="504575"/>
          </a:xfrm>
          <a:prstGeom prst="rect">
            <a:avLst/>
          </a:prstGeom>
        </p:spPr>
      </p:pic>
      <p:grpSp>
        <p:nvGrpSpPr>
          <p:cNvPr id="33" name="Group 32"/>
          <p:cNvGrpSpPr/>
          <p:nvPr/>
        </p:nvGrpSpPr>
        <p:grpSpPr>
          <a:xfrm>
            <a:off x="126744" y="4045349"/>
            <a:ext cx="1406874" cy="1810559"/>
            <a:chOff x="234194" y="3974779"/>
            <a:chExt cx="1406874" cy="1810559"/>
          </a:xfrm>
        </p:grpSpPr>
        <p:sp>
          <p:nvSpPr>
            <p:cNvPr id="52" name="TextBox 51"/>
            <p:cNvSpPr txBox="1"/>
            <p:nvPr/>
          </p:nvSpPr>
          <p:spPr>
            <a:xfrm>
              <a:off x="234194" y="5044105"/>
              <a:ext cx="1406874" cy="741233"/>
            </a:xfrm>
            <a:prstGeom prst="rect">
              <a:avLst/>
            </a:prstGeom>
            <a:noFill/>
          </p:spPr>
          <p:txBody>
            <a:bodyPr wrap="square" lIns="68584" tIns="34292" rIns="68584" bIns="34292" rtlCol="0">
              <a:spAutoFit/>
            </a:bodyPr>
            <a:lstStyle/>
            <a:p>
              <a:pPr algn="ctr" defTabSz="242904">
                <a:spcBef>
                  <a:spcPts val="200"/>
                </a:spcBef>
                <a:defRPr/>
              </a:pPr>
              <a:r>
                <a:rPr lang="en-US" sz="1400" dirty="0">
                  <a:latin typeface="Trebuchet MS" charset="0"/>
                  <a:ea typeface="Trebuchet MS" charset="0"/>
                  <a:cs typeface="Trebuchet MS" charset="0"/>
                </a:rPr>
                <a:t>Know how to </a:t>
              </a:r>
            </a:p>
            <a:p>
              <a:pPr algn="ctr" defTabSz="242904">
                <a:spcBef>
                  <a:spcPts val="200"/>
                </a:spcBef>
                <a:defRPr/>
              </a:pPr>
              <a:r>
                <a:rPr lang="en-US" sz="1400" dirty="0">
                  <a:latin typeface="Trebuchet MS" charset="0"/>
                  <a:ea typeface="Trebuchet MS" charset="0"/>
                  <a:cs typeface="Trebuchet MS" charset="0"/>
                </a:rPr>
                <a:t>set up a </a:t>
              </a:r>
              <a:br>
                <a:rPr lang="en-US" sz="1400" dirty="0">
                  <a:latin typeface="Trebuchet MS" charset="0"/>
                  <a:ea typeface="Trebuchet MS" charset="0"/>
                  <a:cs typeface="Trebuchet MS" charset="0"/>
                </a:rPr>
              </a:br>
              <a:r>
                <a:rPr lang="en-US" sz="1400" dirty="0">
                  <a:latin typeface="Trebuchet MS" charset="0"/>
                  <a:ea typeface="Trebuchet MS" charset="0"/>
                  <a:cs typeface="Trebuchet MS" charset="0"/>
                </a:rPr>
                <a:t>spending plan</a:t>
              </a:r>
            </a:p>
          </p:txBody>
        </p:sp>
        <p:grpSp>
          <p:nvGrpSpPr>
            <p:cNvPr id="27" name="Group 26"/>
            <p:cNvGrpSpPr/>
            <p:nvPr/>
          </p:nvGrpSpPr>
          <p:grpSpPr>
            <a:xfrm>
              <a:off x="515867" y="3974779"/>
              <a:ext cx="843528" cy="843749"/>
              <a:chOff x="381000" y="3974779"/>
              <a:chExt cx="843528" cy="843749"/>
            </a:xfrm>
          </p:grpSpPr>
          <p:sp>
            <p:nvSpPr>
              <p:cNvPr id="43" name="Oval 42"/>
              <p:cNvSpPr/>
              <p:nvPr/>
            </p:nvSpPr>
            <p:spPr bwMode="auto">
              <a:xfrm>
                <a:off x="381000" y="3974779"/>
                <a:ext cx="843528" cy="8437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41">
                  <a:defRPr/>
                </a:pPr>
                <a:endParaRPr lang="en-US" sz="675">
                  <a:latin typeface="Lato Light"/>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498" y="4100754"/>
                <a:ext cx="394532" cy="591799"/>
              </a:xfrm>
              <a:prstGeom prst="rect">
                <a:avLst/>
              </a:prstGeom>
            </p:spPr>
          </p:pic>
        </p:grpSp>
      </p:grpSp>
      <p:sp>
        <p:nvSpPr>
          <p:cNvPr id="102" name="TextBox 101"/>
          <p:cNvSpPr txBox="1"/>
          <p:nvPr/>
        </p:nvSpPr>
        <p:spPr>
          <a:xfrm>
            <a:off x="1619124" y="5114675"/>
            <a:ext cx="1406874" cy="525789"/>
          </a:xfrm>
          <a:prstGeom prst="rect">
            <a:avLst/>
          </a:prstGeom>
          <a:noFill/>
        </p:spPr>
        <p:txBody>
          <a:bodyPr wrap="square" lIns="68584" tIns="34292" rIns="68584" bIns="34292" rtlCol="0">
            <a:spAutoFit/>
          </a:bodyPr>
          <a:lstStyle/>
          <a:p>
            <a:pPr algn="ctr" defTabSz="242904">
              <a:defRPr/>
            </a:pPr>
            <a:r>
              <a:rPr lang="en-US" sz="1400" dirty="0">
                <a:latin typeface="Trebuchet MS" charset="0"/>
                <a:ea typeface="Trebuchet MS" charset="0"/>
                <a:cs typeface="Trebuchet MS" charset="0"/>
              </a:rPr>
              <a:t>Identify</a:t>
            </a:r>
          </a:p>
          <a:p>
            <a:pPr algn="ctr" defTabSz="242904">
              <a:spcBef>
                <a:spcPts val="200"/>
              </a:spcBef>
              <a:defRPr/>
            </a:pPr>
            <a:r>
              <a:rPr lang="en-US" sz="1400" dirty="0">
                <a:latin typeface="Trebuchet MS" charset="0"/>
                <a:ea typeface="Trebuchet MS" charset="0"/>
                <a:cs typeface="Trebuchet MS" charset="0"/>
              </a:rPr>
              <a:t>spending leaks</a:t>
            </a:r>
          </a:p>
        </p:txBody>
      </p:sp>
      <p:sp>
        <p:nvSpPr>
          <p:cNvPr id="51" name="TextBox 50"/>
          <p:cNvSpPr txBox="1"/>
          <p:nvPr/>
        </p:nvSpPr>
        <p:spPr>
          <a:xfrm>
            <a:off x="5867400" y="125381"/>
            <a:ext cx="3132418" cy="338554"/>
          </a:xfrm>
          <a:prstGeom prst="rect">
            <a:avLst/>
          </a:prstGeom>
          <a:noFill/>
        </p:spPr>
        <p:txBody>
          <a:bodyPr wrap="square" rtlCol="0">
            <a:spAutoFit/>
          </a:bodyPr>
          <a:lstStyle/>
          <a:p>
            <a:pPr algn="r"/>
            <a:r>
              <a:rPr lang="en-US" sz="1600" spc="20" dirty="0">
                <a:solidFill>
                  <a:schemeClr val="bg1">
                    <a:lumMod val="50000"/>
                  </a:schemeClr>
                </a:solidFill>
                <a:latin typeface="Arial" charset="0"/>
                <a:ea typeface="Arial" charset="0"/>
                <a:cs typeface="Arial" charset="0"/>
              </a:rPr>
              <a:t>Build a Basic Budget</a:t>
            </a:r>
          </a:p>
        </p:txBody>
      </p:sp>
      <p:sp>
        <p:nvSpPr>
          <p:cNvPr id="2" name="TextBox 1">
            <a:extLst>
              <a:ext uri="{FF2B5EF4-FFF2-40B4-BE49-F238E27FC236}">
                <a16:creationId xmlns:a16="http://schemas.microsoft.com/office/drawing/2014/main" id="{50C839BF-7B0D-4B1A-8C8B-7867514AE5B4}"/>
              </a:ext>
            </a:extLst>
          </p:cNvPr>
          <p:cNvSpPr txBox="1"/>
          <p:nvPr/>
        </p:nvSpPr>
        <p:spPr>
          <a:xfrm>
            <a:off x="3631957" y="5910293"/>
            <a:ext cx="3801652" cy="646331"/>
          </a:xfrm>
          <a:prstGeom prst="rect">
            <a:avLst/>
          </a:prstGeom>
          <a:noFill/>
        </p:spPr>
        <p:txBody>
          <a:bodyPr wrap="square" rtlCol="0">
            <a:spAutoFit/>
          </a:bodyPr>
          <a:lstStyle/>
          <a:p>
            <a:pPr algn="l"/>
            <a:r>
              <a:rPr lang="en-US" dirty="0"/>
              <a:t>Goal is to give you the tools to plan and manage your spending effectively.</a:t>
            </a:r>
          </a:p>
        </p:txBody>
      </p:sp>
      <p:pic>
        <p:nvPicPr>
          <p:cNvPr id="7172" name="Picture 4" descr="Money Goal Icon - Financial And Money Target Achievement Symbol ...">
            <a:extLst>
              <a:ext uri="{FF2B5EF4-FFF2-40B4-BE49-F238E27FC236}">
                <a16:creationId xmlns:a16="http://schemas.microsoft.com/office/drawing/2014/main" id="{46833C5D-6ECD-40A6-AB21-681A8E5182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374" y="5685083"/>
            <a:ext cx="1096750" cy="109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0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91000"/>
            <a:ext cx="5339225" cy="2125972"/>
          </a:xfrm>
          <a:prstGeom prst="rect">
            <a:avLst/>
          </a:prstGeom>
        </p:spPr>
      </p:pic>
      <p:sp>
        <p:nvSpPr>
          <p:cNvPr id="4" name="TextBox 3"/>
          <p:cNvSpPr txBox="1"/>
          <p:nvPr/>
        </p:nvSpPr>
        <p:spPr>
          <a:xfrm>
            <a:off x="3894787" y="821745"/>
            <a:ext cx="4648200" cy="1077218"/>
          </a:xfrm>
          <a:prstGeom prst="rect">
            <a:avLst/>
          </a:prstGeom>
          <a:noFill/>
        </p:spPr>
        <p:txBody>
          <a:bodyPr wrap="square" rtlCol="0">
            <a:spAutoFit/>
          </a:bodyPr>
          <a:lstStyle/>
          <a:p>
            <a:r>
              <a:rPr lang="en-US" sz="6400" b="1" dirty="0">
                <a:solidFill>
                  <a:schemeClr val="bg2">
                    <a:lumMod val="50000"/>
                  </a:schemeClr>
                </a:solidFill>
                <a:latin typeface="Arial Black" charset="0"/>
                <a:ea typeface="Arial Black" charset="0"/>
                <a:cs typeface="Arial Black" charset="0"/>
              </a:rPr>
              <a:t>PITFALLS</a:t>
            </a:r>
          </a:p>
        </p:txBody>
      </p:sp>
      <p:sp>
        <p:nvSpPr>
          <p:cNvPr id="5" name="TextBox 4"/>
          <p:cNvSpPr txBox="1"/>
          <p:nvPr/>
        </p:nvSpPr>
        <p:spPr>
          <a:xfrm>
            <a:off x="4278522" y="1763574"/>
            <a:ext cx="5108188" cy="707886"/>
          </a:xfrm>
          <a:prstGeom prst="rect">
            <a:avLst/>
          </a:prstGeom>
          <a:noFill/>
        </p:spPr>
        <p:txBody>
          <a:bodyPr wrap="square" rtlCol="0">
            <a:spAutoFit/>
          </a:bodyPr>
          <a:lstStyle/>
          <a:p>
            <a:r>
              <a:rPr lang="en-US" sz="4000" b="1" dirty="0">
                <a:solidFill>
                  <a:schemeClr val="accent6">
                    <a:lumMod val="75000"/>
                  </a:schemeClr>
                </a:solidFill>
                <a:latin typeface="Arial" charset="0"/>
                <a:ea typeface="Arial" charset="0"/>
                <a:cs typeface="Arial" charset="0"/>
              </a:rPr>
              <a:t>that could destroy</a:t>
            </a:r>
          </a:p>
        </p:txBody>
      </p:sp>
      <p:sp>
        <p:nvSpPr>
          <p:cNvPr id="6" name="TextBox 5"/>
          <p:cNvSpPr txBox="1"/>
          <p:nvPr/>
        </p:nvSpPr>
        <p:spPr>
          <a:xfrm>
            <a:off x="5137383" y="2434097"/>
            <a:ext cx="4214556" cy="707886"/>
          </a:xfrm>
          <a:prstGeom prst="rect">
            <a:avLst/>
          </a:prstGeom>
          <a:noFill/>
        </p:spPr>
        <p:txBody>
          <a:bodyPr wrap="square" rtlCol="0">
            <a:spAutoFit/>
          </a:bodyPr>
          <a:lstStyle/>
          <a:p>
            <a:r>
              <a:rPr lang="en-US" sz="4000" b="1" dirty="0">
                <a:solidFill>
                  <a:schemeClr val="accent5"/>
                </a:solidFill>
                <a:latin typeface="Arial" charset="0"/>
                <a:ea typeface="Arial" charset="0"/>
                <a:cs typeface="Arial" charset="0"/>
              </a:rPr>
              <a:t>your spending</a:t>
            </a:r>
          </a:p>
        </p:txBody>
      </p:sp>
      <p:sp>
        <p:nvSpPr>
          <p:cNvPr id="7" name="TextBox 6"/>
          <p:cNvSpPr txBox="1"/>
          <p:nvPr/>
        </p:nvSpPr>
        <p:spPr>
          <a:xfrm>
            <a:off x="5562600" y="3141418"/>
            <a:ext cx="4648200" cy="1231106"/>
          </a:xfrm>
          <a:prstGeom prst="rect">
            <a:avLst/>
          </a:prstGeom>
          <a:noFill/>
        </p:spPr>
        <p:txBody>
          <a:bodyPr wrap="square" rtlCol="0">
            <a:spAutoFit/>
          </a:bodyPr>
          <a:lstStyle/>
          <a:p>
            <a:r>
              <a:rPr lang="en-US" sz="7400" b="1" dirty="0">
                <a:solidFill>
                  <a:schemeClr val="tx2">
                    <a:lumMod val="60000"/>
                    <a:lumOff val="40000"/>
                  </a:schemeClr>
                </a:solidFill>
                <a:latin typeface="Arial Black" charset="0"/>
                <a:ea typeface="Arial Black" charset="0"/>
                <a:cs typeface="Arial Black" charset="0"/>
              </a:rPr>
              <a:t>PLAN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12730">
            <a:off x="694723" y="1302050"/>
            <a:ext cx="1975002" cy="8544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06436">
            <a:off x="2967768" y="3040158"/>
            <a:ext cx="1545553" cy="6686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515341">
            <a:off x="1172735" y="4213471"/>
            <a:ext cx="1317776" cy="62901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239309">
            <a:off x="2827289" y="-97598"/>
            <a:ext cx="1386422" cy="6617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25014">
            <a:off x="2521383" y="5240662"/>
            <a:ext cx="335667" cy="33566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339527">
            <a:off x="1816989" y="3099507"/>
            <a:ext cx="449550" cy="4495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532028" y="952508"/>
            <a:ext cx="536845" cy="53684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0500" y="5365170"/>
            <a:ext cx="214318" cy="21314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961556">
            <a:off x="2695232" y="3302072"/>
            <a:ext cx="317377" cy="31564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1440" y="4572979"/>
            <a:ext cx="317377" cy="31564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339527">
            <a:off x="1710852" y="-105747"/>
            <a:ext cx="449550" cy="4495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920736">
            <a:off x="3009792" y="1990826"/>
            <a:ext cx="317377" cy="315642"/>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938" y="155504"/>
            <a:ext cx="4085862" cy="2253233"/>
          </a:xfrm>
          <a:prstGeom prst="rect">
            <a:avLst/>
          </a:prstGeom>
        </p:spPr>
      </p:pic>
      <p:sp>
        <p:nvSpPr>
          <p:cNvPr id="16" name="Rectangle 15"/>
          <p:cNvSpPr/>
          <p:nvPr/>
        </p:nvSpPr>
        <p:spPr>
          <a:xfrm>
            <a:off x="-10834" y="-1"/>
            <a:ext cx="2508598" cy="6890538"/>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6200" y="2038313"/>
            <a:ext cx="2315186" cy="2862322"/>
          </a:xfrm>
          <a:prstGeom prst="rect">
            <a:avLst/>
          </a:prstGeom>
          <a:noFill/>
        </p:spPr>
        <p:txBody>
          <a:bodyPr wrap="none" rtlCol="0">
            <a:spAutoFit/>
          </a:bodyPr>
          <a:lstStyle/>
          <a:p>
            <a:pPr algn="ctr"/>
            <a:r>
              <a:rPr lang="en-US" sz="3600" b="1" dirty="0">
                <a:solidFill>
                  <a:schemeClr val="bg1"/>
                </a:solidFill>
                <a:latin typeface="Trebuchet MS" charset="0"/>
                <a:ea typeface="Trebuchet MS" charset="0"/>
                <a:cs typeface="Trebuchet MS" charset="0"/>
              </a:rPr>
              <a:t>Examples</a:t>
            </a:r>
          </a:p>
          <a:p>
            <a:pPr algn="ctr"/>
            <a:r>
              <a:rPr lang="en-US" sz="3600" b="1" dirty="0">
                <a:solidFill>
                  <a:schemeClr val="bg1"/>
                </a:solidFill>
                <a:latin typeface="Trebuchet MS" charset="0"/>
                <a:ea typeface="Trebuchet MS" charset="0"/>
                <a:cs typeface="Trebuchet MS" charset="0"/>
              </a:rPr>
              <a:t>that drain</a:t>
            </a:r>
          </a:p>
          <a:p>
            <a:pPr algn="ctr"/>
            <a:r>
              <a:rPr lang="en-US" sz="3600" b="1" dirty="0">
                <a:solidFill>
                  <a:schemeClr val="bg1"/>
                </a:solidFill>
                <a:latin typeface="Trebuchet MS" charset="0"/>
                <a:ea typeface="Trebuchet MS" charset="0"/>
                <a:cs typeface="Trebuchet MS" charset="0"/>
              </a:rPr>
              <a:t>your</a:t>
            </a:r>
          </a:p>
          <a:p>
            <a:pPr algn="ctr"/>
            <a:r>
              <a:rPr lang="en-US" sz="3600" b="1" dirty="0">
                <a:solidFill>
                  <a:schemeClr val="bg1"/>
                </a:solidFill>
                <a:latin typeface="Trebuchet MS" charset="0"/>
                <a:ea typeface="Trebuchet MS" charset="0"/>
                <a:cs typeface="Trebuchet MS" charset="0"/>
              </a:rPr>
              <a:t>budget</a:t>
            </a:r>
          </a:p>
          <a:p>
            <a:pPr algn="ctr"/>
            <a:r>
              <a:rPr lang="en-US" sz="3600" b="1" dirty="0">
                <a:solidFill>
                  <a:schemeClr val="bg1"/>
                </a:solidFill>
                <a:latin typeface="Trebuchet MS" charset="0"/>
                <a:ea typeface="Trebuchet MS" charset="0"/>
                <a:cs typeface="Trebuchet MS" charset="0"/>
              </a:rPr>
              <a:t>dry</a:t>
            </a:r>
          </a:p>
        </p:txBody>
      </p:sp>
      <p:sp>
        <p:nvSpPr>
          <p:cNvPr id="21" name="TextBox 20"/>
          <p:cNvSpPr txBox="1"/>
          <p:nvPr/>
        </p:nvSpPr>
        <p:spPr>
          <a:xfrm>
            <a:off x="7541130" y="4878065"/>
            <a:ext cx="917431" cy="584775"/>
          </a:xfrm>
          <a:prstGeom prst="rect">
            <a:avLst/>
          </a:prstGeom>
          <a:noFill/>
        </p:spPr>
        <p:txBody>
          <a:bodyPr wrap="none" rtlCol="0">
            <a:spAutoFit/>
          </a:bodyPr>
          <a:lstStyle/>
          <a:p>
            <a:r>
              <a:rPr lang="en-US" sz="1600" dirty="0">
                <a:latin typeface="Trebuchet MS" charset="0"/>
                <a:ea typeface="Trebuchet MS" charset="0"/>
                <a:cs typeface="Trebuchet MS" charset="0"/>
              </a:rPr>
              <a:t>Parking </a:t>
            </a:r>
          </a:p>
          <a:p>
            <a:r>
              <a:rPr lang="en-US" sz="1600" dirty="0">
                <a:latin typeface="Trebuchet MS" charset="0"/>
                <a:ea typeface="Trebuchet MS" charset="0"/>
                <a:cs typeface="Trebuchet MS" charset="0"/>
              </a:rPr>
              <a:t>tickets</a:t>
            </a:r>
          </a:p>
        </p:txBody>
      </p:sp>
      <p:sp>
        <p:nvSpPr>
          <p:cNvPr id="22" name="TextBox 21"/>
          <p:cNvSpPr txBox="1"/>
          <p:nvPr/>
        </p:nvSpPr>
        <p:spPr>
          <a:xfrm>
            <a:off x="5997550" y="4175156"/>
            <a:ext cx="1378904"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Unread </a:t>
            </a:r>
          </a:p>
          <a:p>
            <a:pPr algn="ctr"/>
            <a:r>
              <a:rPr lang="en-US" sz="1600" dirty="0">
                <a:latin typeface="Trebuchet MS" charset="0"/>
                <a:ea typeface="Trebuchet MS" charset="0"/>
                <a:cs typeface="Trebuchet MS" charset="0"/>
              </a:rPr>
              <a:t>subscriptions</a:t>
            </a:r>
          </a:p>
        </p:txBody>
      </p:sp>
      <p:sp>
        <p:nvSpPr>
          <p:cNvPr id="23" name="TextBox 22"/>
          <p:cNvSpPr txBox="1"/>
          <p:nvPr/>
        </p:nvSpPr>
        <p:spPr>
          <a:xfrm>
            <a:off x="2520928" y="3485345"/>
            <a:ext cx="1184876"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Water left </a:t>
            </a:r>
          </a:p>
          <a:p>
            <a:pPr algn="ctr"/>
            <a:r>
              <a:rPr lang="en-US" sz="1600" dirty="0">
                <a:latin typeface="Trebuchet MS" charset="0"/>
                <a:ea typeface="Trebuchet MS" charset="0"/>
                <a:cs typeface="Trebuchet MS" charset="0"/>
              </a:rPr>
              <a:t>running</a:t>
            </a:r>
          </a:p>
        </p:txBody>
      </p:sp>
      <p:sp>
        <p:nvSpPr>
          <p:cNvPr id="28" name="TextBox 27"/>
          <p:cNvSpPr txBox="1"/>
          <p:nvPr/>
        </p:nvSpPr>
        <p:spPr>
          <a:xfrm>
            <a:off x="6746309" y="2498463"/>
            <a:ext cx="962122"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Leftover</a:t>
            </a:r>
          </a:p>
          <a:p>
            <a:pPr algn="ctr"/>
            <a:r>
              <a:rPr lang="en-US" sz="1600" dirty="0">
                <a:latin typeface="Trebuchet MS" charset="0"/>
                <a:ea typeface="Trebuchet MS" charset="0"/>
                <a:cs typeface="Trebuchet MS" charset="0"/>
              </a:rPr>
              <a:t>food</a:t>
            </a:r>
          </a:p>
        </p:txBody>
      </p:sp>
      <p:sp>
        <p:nvSpPr>
          <p:cNvPr id="29" name="TextBox 28"/>
          <p:cNvSpPr txBox="1"/>
          <p:nvPr/>
        </p:nvSpPr>
        <p:spPr>
          <a:xfrm>
            <a:off x="8052407" y="1404688"/>
            <a:ext cx="800219" cy="584775"/>
          </a:xfrm>
          <a:prstGeom prst="rect">
            <a:avLst/>
          </a:prstGeom>
          <a:noFill/>
        </p:spPr>
        <p:txBody>
          <a:bodyPr wrap="none" rtlCol="0">
            <a:spAutoFit/>
          </a:bodyPr>
          <a:lstStyle/>
          <a:p>
            <a:r>
              <a:rPr lang="en-US" sz="1600" dirty="0">
                <a:latin typeface="Trebuchet MS" charset="0"/>
                <a:ea typeface="Trebuchet MS" charset="0"/>
                <a:cs typeface="Trebuchet MS" charset="0"/>
              </a:rPr>
              <a:t>Lights</a:t>
            </a:r>
          </a:p>
          <a:p>
            <a:r>
              <a:rPr lang="en-US" sz="1600" dirty="0">
                <a:latin typeface="Trebuchet MS" charset="0"/>
                <a:ea typeface="Trebuchet MS" charset="0"/>
                <a:cs typeface="Trebuchet MS" charset="0"/>
              </a:rPr>
              <a:t>left on</a:t>
            </a:r>
          </a:p>
        </p:txBody>
      </p:sp>
      <p:sp>
        <p:nvSpPr>
          <p:cNvPr id="30" name="TextBox 29"/>
          <p:cNvSpPr txBox="1"/>
          <p:nvPr/>
        </p:nvSpPr>
        <p:spPr>
          <a:xfrm>
            <a:off x="4224784" y="6044625"/>
            <a:ext cx="992579"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Impulse</a:t>
            </a:r>
          </a:p>
          <a:p>
            <a:pPr algn="ctr"/>
            <a:r>
              <a:rPr lang="en-US" sz="1600" dirty="0">
                <a:latin typeface="Trebuchet MS" charset="0"/>
                <a:ea typeface="Trebuchet MS" charset="0"/>
                <a:cs typeface="Trebuchet MS" charset="0"/>
              </a:rPr>
              <a:t>shopping</a:t>
            </a:r>
          </a:p>
        </p:txBody>
      </p:sp>
      <p:sp>
        <p:nvSpPr>
          <p:cNvPr id="31" name="TextBox 30"/>
          <p:cNvSpPr txBox="1"/>
          <p:nvPr/>
        </p:nvSpPr>
        <p:spPr>
          <a:xfrm>
            <a:off x="5522433" y="1144855"/>
            <a:ext cx="1362874"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Air/moisture</a:t>
            </a:r>
          </a:p>
          <a:p>
            <a:pPr algn="ctr"/>
            <a:r>
              <a:rPr lang="en-US" sz="1600" dirty="0">
                <a:latin typeface="Trebuchet MS" charset="0"/>
                <a:ea typeface="Trebuchet MS" charset="0"/>
                <a:cs typeface="Trebuchet MS" charset="0"/>
              </a:rPr>
              <a:t>leaks</a:t>
            </a:r>
          </a:p>
        </p:txBody>
      </p:sp>
      <p:sp>
        <p:nvSpPr>
          <p:cNvPr id="32" name="TextBox 31"/>
          <p:cNvSpPr txBox="1"/>
          <p:nvPr/>
        </p:nvSpPr>
        <p:spPr>
          <a:xfrm>
            <a:off x="4796688" y="3453825"/>
            <a:ext cx="1152880"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Eating out</a:t>
            </a:r>
          </a:p>
          <a:p>
            <a:pPr algn="ctr"/>
            <a:r>
              <a:rPr lang="en-US" sz="1600" dirty="0">
                <a:latin typeface="Trebuchet MS" charset="0"/>
                <a:ea typeface="Trebuchet MS" charset="0"/>
                <a:cs typeface="Trebuchet MS" charset="0"/>
              </a:rPr>
              <a:t>frequently</a:t>
            </a:r>
          </a:p>
        </p:txBody>
      </p:sp>
      <p:sp>
        <p:nvSpPr>
          <p:cNvPr id="33" name="TextBox 32"/>
          <p:cNvSpPr txBox="1"/>
          <p:nvPr/>
        </p:nvSpPr>
        <p:spPr>
          <a:xfrm>
            <a:off x="3759981" y="4332750"/>
            <a:ext cx="857927"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Leaky</a:t>
            </a:r>
          </a:p>
          <a:p>
            <a:pPr algn="ctr"/>
            <a:r>
              <a:rPr lang="en-US" sz="1600" dirty="0">
                <a:latin typeface="Trebuchet MS" charset="0"/>
                <a:ea typeface="Trebuchet MS" charset="0"/>
                <a:cs typeface="Trebuchet MS" charset="0"/>
              </a:rPr>
              <a:t>faucets</a:t>
            </a:r>
          </a:p>
        </p:txBody>
      </p:sp>
      <p:sp>
        <p:nvSpPr>
          <p:cNvPr id="46" name="TextBox 45"/>
          <p:cNvSpPr txBox="1"/>
          <p:nvPr/>
        </p:nvSpPr>
        <p:spPr>
          <a:xfrm>
            <a:off x="2829546" y="5638298"/>
            <a:ext cx="873957"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Ignored</a:t>
            </a:r>
          </a:p>
          <a:p>
            <a:pPr algn="ctr"/>
            <a:r>
              <a:rPr lang="en-US" sz="1600" dirty="0">
                <a:latin typeface="Trebuchet MS" charset="0"/>
                <a:ea typeface="Trebuchet MS" charset="0"/>
                <a:cs typeface="Trebuchet MS" charset="0"/>
              </a:rPr>
              <a:t>repairs</a:t>
            </a:r>
          </a:p>
        </p:txBody>
      </p:sp>
      <p:sp>
        <p:nvSpPr>
          <p:cNvPr id="47" name="TextBox 46"/>
          <p:cNvSpPr txBox="1"/>
          <p:nvPr/>
        </p:nvSpPr>
        <p:spPr>
          <a:xfrm>
            <a:off x="8166415" y="3301425"/>
            <a:ext cx="590225"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Late</a:t>
            </a:r>
          </a:p>
          <a:p>
            <a:pPr algn="ctr"/>
            <a:r>
              <a:rPr lang="en-US" sz="1600" dirty="0">
                <a:latin typeface="Trebuchet MS" charset="0"/>
                <a:ea typeface="Trebuchet MS" charset="0"/>
                <a:cs typeface="Trebuchet MS" charset="0"/>
              </a:rPr>
              <a:t>fees</a:t>
            </a:r>
          </a:p>
        </p:txBody>
      </p:sp>
      <p:sp>
        <p:nvSpPr>
          <p:cNvPr id="48" name="TextBox 47"/>
          <p:cNvSpPr txBox="1"/>
          <p:nvPr/>
        </p:nvSpPr>
        <p:spPr>
          <a:xfrm>
            <a:off x="5486400" y="5892225"/>
            <a:ext cx="1330814" cy="584775"/>
          </a:xfrm>
          <a:prstGeom prst="rect">
            <a:avLst/>
          </a:prstGeom>
          <a:noFill/>
        </p:spPr>
        <p:txBody>
          <a:bodyPr wrap="none" rtlCol="0">
            <a:spAutoFit/>
          </a:bodyPr>
          <a:lstStyle/>
          <a:p>
            <a:pPr algn="ctr"/>
            <a:r>
              <a:rPr lang="en-US" sz="1600" dirty="0">
                <a:latin typeface="Trebuchet MS" charset="0"/>
                <a:ea typeface="Trebuchet MS" charset="0"/>
                <a:cs typeface="Trebuchet MS" charset="0"/>
              </a:rPr>
              <a:t>Quick car</a:t>
            </a:r>
          </a:p>
          <a:p>
            <a:pPr algn="ctr"/>
            <a:r>
              <a:rPr lang="en-US" sz="1600" dirty="0">
                <a:latin typeface="Trebuchet MS" charset="0"/>
                <a:ea typeface="Trebuchet MS" charset="0"/>
                <a:cs typeface="Trebuchet MS" charset="0"/>
              </a:rPr>
              <a:t>acceleration</a:t>
            </a:r>
          </a:p>
        </p:txBody>
      </p:sp>
      <p:sp>
        <p:nvSpPr>
          <p:cNvPr id="6" name="Teardrop 5"/>
          <p:cNvSpPr/>
          <p:nvPr/>
        </p:nvSpPr>
        <p:spPr>
          <a:xfrm rot="18934833">
            <a:off x="6852533" y="1760393"/>
            <a:ext cx="749674" cy="749674"/>
          </a:xfrm>
          <a:prstGeom prst="teardrop">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ardrop 6"/>
          <p:cNvSpPr/>
          <p:nvPr/>
        </p:nvSpPr>
        <p:spPr>
          <a:xfrm rot="18934833">
            <a:off x="8077679" y="626493"/>
            <a:ext cx="749674" cy="749674"/>
          </a:xfrm>
          <a:prstGeom prst="teardrop">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18934833">
            <a:off x="8086690" y="2577932"/>
            <a:ext cx="749674" cy="749674"/>
          </a:xfrm>
          <a:prstGeom prst="teardrop">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ardrop 19"/>
          <p:cNvSpPr/>
          <p:nvPr/>
        </p:nvSpPr>
        <p:spPr>
          <a:xfrm rot="18934833">
            <a:off x="7622836" y="4117636"/>
            <a:ext cx="749674" cy="749674"/>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934833">
            <a:off x="6312165" y="3440973"/>
            <a:ext cx="749674" cy="749674"/>
          </a:xfrm>
          <a:prstGeom prst="teardrop">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ardrop 24"/>
          <p:cNvSpPr/>
          <p:nvPr/>
        </p:nvSpPr>
        <p:spPr>
          <a:xfrm rot="18934833">
            <a:off x="2738529" y="2652365"/>
            <a:ext cx="749674" cy="749674"/>
          </a:xfrm>
          <a:prstGeom prst="teardrop">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ardrop 36"/>
          <p:cNvSpPr/>
          <p:nvPr/>
        </p:nvSpPr>
        <p:spPr>
          <a:xfrm rot="18934833">
            <a:off x="5829033" y="344476"/>
            <a:ext cx="749674" cy="749674"/>
          </a:xfrm>
          <a:prstGeom prst="teardrop">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ardrop 38"/>
          <p:cNvSpPr/>
          <p:nvPr/>
        </p:nvSpPr>
        <p:spPr>
          <a:xfrm rot="18934833">
            <a:off x="3814107" y="3569796"/>
            <a:ext cx="749674" cy="749674"/>
          </a:xfrm>
          <a:prstGeom prst="teardrop">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ardrop 40"/>
          <p:cNvSpPr/>
          <p:nvPr/>
        </p:nvSpPr>
        <p:spPr>
          <a:xfrm rot="18934833">
            <a:off x="4346236" y="5319072"/>
            <a:ext cx="749674" cy="749674"/>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ardrop 44"/>
          <p:cNvSpPr/>
          <p:nvPr/>
        </p:nvSpPr>
        <p:spPr>
          <a:xfrm rot="18934833">
            <a:off x="5776970" y="5130232"/>
            <a:ext cx="749674" cy="749674"/>
          </a:xfrm>
          <a:prstGeom prst="teardrop">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ardrop 49"/>
          <p:cNvSpPr/>
          <p:nvPr/>
        </p:nvSpPr>
        <p:spPr>
          <a:xfrm rot="18934833">
            <a:off x="2891687" y="4930806"/>
            <a:ext cx="749674" cy="749674"/>
          </a:xfrm>
          <a:prstGeom prst="teardrop">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ardrop 50"/>
          <p:cNvSpPr/>
          <p:nvPr/>
        </p:nvSpPr>
        <p:spPr>
          <a:xfrm rot="18934833">
            <a:off x="4997753" y="2716459"/>
            <a:ext cx="749674" cy="749674"/>
          </a:xfrm>
          <a:prstGeom prst="teardrop">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p:tgtEl>
                                          <p:spTgt spid="51"/>
                                        </p:tgtEl>
                                        <p:attrNameLst>
                                          <p:attrName>ppt_y</p:attrName>
                                        </p:attrNameLst>
                                      </p:cBhvr>
                                      <p:tavLst>
                                        <p:tav tm="0">
                                          <p:val>
                                            <p:strVal val="#ppt_y-#ppt_h*1.125000"/>
                                          </p:val>
                                        </p:tav>
                                        <p:tav tm="100000">
                                          <p:val>
                                            <p:strVal val="#ppt_y"/>
                                          </p:val>
                                        </p:tav>
                                      </p:tavLst>
                                    </p:anim>
                                    <p:animEffect transition="in" filter="wipe(down)">
                                      <p:cBhvr>
                                        <p:cTn id="12" dur="500"/>
                                        <p:tgtEl>
                                          <p:spTgt spid="51"/>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down)">
                                      <p:cBhvr>
                                        <p:cTn id="21" dur="5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500"/>
                            </p:stCondLst>
                            <p:childTnLst>
                              <p:par>
                                <p:cTn id="27" presetID="1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p:tgtEl>
                                          <p:spTgt spid="50"/>
                                        </p:tgtEl>
                                        <p:attrNameLst>
                                          <p:attrName>ppt_y</p:attrName>
                                        </p:attrNameLst>
                                      </p:cBhvr>
                                      <p:tavLst>
                                        <p:tav tm="0">
                                          <p:val>
                                            <p:strVal val="#ppt_y-#ppt_h*1.125000"/>
                                          </p:val>
                                        </p:tav>
                                        <p:tav tm="100000">
                                          <p:val>
                                            <p:strVal val="#ppt_y"/>
                                          </p:val>
                                        </p:tav>
                                      </p:tavLst>
                                    </p:anim>
                                    <p:animEffect transition="in" filter="wipe(down)">
                                      <p:cBhvr>
                                        <p:cTn id="30" dur="500"/>
                                        <p:tgtEl>
                                          <p:spTgt spid="50"/>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4500"/>
                            </p:stCondLst>
                            <p:childTnLst>
                              <p:par>
                                <p:cTn id="36" presetID="1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down)">
                                      <p:cBhvr>
                                        <p:cTn id="39" dur="500"/>
                                        <p:tgtEl>
                                          <p:spTgt spid="45"/>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5500"/>
                            </p:stCondLst>
                            <p:childTnLst>
                              <p:par>
                                <p:cTn id="45" presetID="1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down)">
                                      <p:cBhvr>
                                        <p:cTn id="48" dur="500"/>
                                        <p:tgtEl>
                                          <p:spTgt spid="25"/>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6500"/>
                            </p:stCondLst>
                            <p:childTnLst>
                              <p:par>
                                <p:cTn id="54" presetID="12" presetClass="entr" presetSubtype="1"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ppt_y</p:attrName>
                                        </p:attrNameLst>
                                      </p:cBhvr>
                                      <p:tavLst>
                                        <p:tav tm="0">
                                          <p:val>
                                            <p:strVal val="#ppt_y-#ppt_h*1.125000"/>
                                          </p:val>
                                        </p:tav>
                                        <p:tav tm="100000">
                                          <p:val>
                                            <p:strVal val="#ppt_y"/>
                                          </p:val>
                                        </p:tav>
                                      </p:tavLst>
                                    </p:anim>
                                    <p:animEffect transition="in" filter="wipe(down)">
                                      <p:cBhvr>
                                        <p:cTn id="57" dur="500"/>
                                        <p:tgtEl>
                                          <p:spTgt spid="7"/>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7500"/>
                            </p:stCondLst>
                            <p:childTnLst>
                              <p:par>
                                <p:cTn id="63" presetID="1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ppt_y</p:attrName>
                                        </p:attrNameLst>
                                      </p:cBhvr>
                                      <p:tavLst>
                                        <p:tav tm="0">
                                          <p:val>
                                            <p:strVal val="#ppt_y-#ppt_h*1.125000"/>
                                          </p:val>
                                        </p:tav>
                                        <p:tav tm="100000">
                                          <p:val>
                                            <p:strVal val="#ppt_y"/>
                                          </p:val>
                                        </p:tav>
                                      </p:tavLst>
                                    </p:anim>
                                    <p:animEffect transition="in" filter="wipe(down)">
                                      <p:cBhvr>
                                        <p:cTn id="66" dur="500"/>
                                        <p:tgtEl>
                                          <p:spTgt spid="39"/>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8500"/>
                            </p:stCondLst>
                            <p:childTnLst>
                              <p:par>
                                <p:cTn id="72" presetID="12" presetClass="entr" presetSubtype="1"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p:tgtEl>
                                          <p:spTgt spid="37"/>
                                        </p:tgtEl>
                                        <p:attrNameLst>
                                          <p:attrName>ppt_y</p:attrName>
                                        </p:attrNameLst>
                                      </p:cBhvr>
                                      <p:tavLst>
                                        <p:tav tm="0">
                                          <p:val>
                                            <p:strVal val="#ppt_y-#ppt_h*1.125000"/>
                                          </p:val>
                                        </p:tav>
                                        <p:tav tm="100000">
                                          <p:val>
                                            <p:strVal val="#ppt_y"/>
                                          </p:val>
                                        </p:tav>
                                      </p:tavLst>
                                    </p:anim>
                                    <p:animEffect transition="in" filter="wipe(down)">
                                      <p:cBhvr>
                                        <p:cTn id="75" dur="500"/>
                                        <p:tgtEl>
                                          <p:spTgt spid="3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9500"/>
                            </p:stCondLst>
                            <p:childTnLst>
                              <p:par>
                                <p:cTn id="81" presetID="12" presetClass="entr" presetSubtype="1"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ppt_y</p:attrName>
                                        </p:attrNameLst>
                                      </p:cBhvr>
                                      <p:tavLst>
                                        <p:tav tm="0">
                                          <p:val>
                                            <p:strVal val="#ppt_y-#ppt_h*1.125000"/>
                                          </p:val>
                                        </p:tav>
                                        <p:tav tm="100000">
                                          <p:val>
                                            <p:strVal val="#ppt_y"/>
                                          </p:val>
                                        </p:tav>
                                      </p:tavLst>
                                    </p:anim>
                                    <p:animEffect transition="in" filter="wipe(down)">
                                      <p:cBhvr>
                                        <p:cTn id="84" dur="500"/>
                                        <p:tgtEl>
                                          <p:spTgt spid="20"/>
                                        </p:tgtEl>
                                      </p:cBhvr>
                                    </p:animEffect>
                                  </p:childTnLst>
                                </p:cTn>
                              </p:par>
                            </p:childTnLst>
                          </p:cTn>
                        </p:par>
                        <p:par>
                          <p:cTn id="85" fill="hold">
                            <p:stCondLst>
                              <p:cond delay="100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10500"/>
                            </p:stCondLst>
                            <p:childTnLst>
                              <p:par>
                                <p:cTn id="90" presetID="1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p:tgtEl>
                                          <p:spTgt spid="41"/>
                                        </p:tgtEl>
                                        <p:attrNameLst>
                                          <p:attrName>ppt_y</p:attrName>
                                        </p:attrNameLst>
                                      </p:cBhvr>
                                      <p:tavLst>
                                        <p:tav tm="0">
                                          <p:val>
                                            <p:strVal val="#ppt_y-#ppt_h*1.125000"/>
                                          </p:val>
                                        </p:tav>
                                        <p:tav tm="100000">
                                          <p:val>
                                            <p:strVal val="#ppt_y"/>
                                          </p:val>
                                        </p:tav>
                                      </p:tavLst>
                                    </p:anim>
                                    <p:animEffect transition="in" filter="wipe(down)">
                                      <p:cBhvr>
                                        <p:cTn id="93" dur="500"/>
                                        <p:tgtEl>
                                          <p:spTgt spid="41"/>
                                        </p:tgtEl>
                                      </p:cBhvr>
                                    </p:animEffect>
                                  </p:childTnLst>
                                </p:cTn>
                              </p:par>
                            </p:childTnLst>
                          </p:cTn>
                        </p:par>
                        <p:par>
                          <p:cTn id="94" fill="hold">
                            <p:stCondLst>
                              <p:cond delay="110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11500"/>
                            </p:stCondLst>
                            <p:childTnLst>
                              <p:par>
                                <p:cTn id="99" presetID="12" presetClass="entr" presetSubtype="1"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p:tgtEl>
                                          <p:spTgt spid="9"/>
                                        </p:tgtEl>
                                        <p:attrNameLst>
                                          <p:attrName>ppt_y</p:attrName>
                                        </p:attrNameLst>
                                      </p:cBhvr>
                                      <p:tavLst>
                                        <p:tav tm="0">
                                          <p:val>
                                            <p:strVal val="#ppt_y-#ppt_h*1.125000"/>
                                          </p:val>
                                        </p:tav>
                                        <p:tav tm="100000">
                                          <p:val>
                                            <p:strVal val="#ppt_y"/>
                                          </p:val>
                                        </p:tav>
                                      </p:tavLst>
                                    </p:anim>
                                    <p:animEffect transition="in" filter="wipe(down)">
                                      <p:cBhvr>
                                        <p:cTn id="102" dur="500"/>
                                        <p:tgtEl>
                                          <p:spTgt spid="9"/>
                                        </p:tgtEl>
                                      </p:cBhvr>
                                    </p:animEffect>
                                  </p:childTnLst>
                                </p:cTn>
                              </p:par>
                            </p:childTnLst>
                          </p:cTn>
                        </p:par>
                        <p:par>
                          <p:cTn id="103" fill="hold">
                            <p:stCondLst>
                              <p:cond delay="12000"/>
                            </p:stCondLst>
                            <p:childTnLst>
                              <p:par>
                                <p:cTn id="104" presetID="10" presetClass="entr" presetSubtype="0"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childTnLst>
                          </p:cTn>
                        </p:par>
                        <p:par>
                          <p:cTn id="107" fill="hold">
                            <p:stCondLst>
                              <p:cond delay="12500"/>
                            </p:stCondLst>
                            <p:childTnLst>
                              <p:par>
                                <p:cTn id="108" presetID="12" presetClass="entr" presetSubtype="1"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 calcmode="lin" valueType="num">
                                      <p:cBhvr additive="base">
                                        <p:cTn id="110" dur="500"/>
                                        <p:tgtEl>
                                          <p:spTgt spid="8"/>
                                        </p:tgtEl>
                                        <p:attrNameLst>
                                          <p:attrName>ppt_y</p:attrName>
                                        </p:attrNameLst>
                                      </p:cBhvr>
                                      <p:tavLst>
                                        <p:tav tm="0">
                                          <p:val>
                                            <p:strVal val="#ppt_y-#ppt_h*1.125000"/>
                                          </p:val>
                                        </p:tav>
                                        <p:tav tm="100000">
                                          <p:val>
                                            <p:strVal val="#ppt_y"/>
                                          </p:val>
                                        </p:tav>
                                      </p:tavLst>
                                    </p:anim>
                                    <p:animEffect transition="in" filter="wipe(down)">
                                      <p:cBhvr>
                                        <p:cTn id="111" dur="500"/>
                                        <p:tgtEl>
                                          <p:spTgt spid="8"/>
                                        </p:tgtEl>
                                      </p:cBhvr>
                                    </p:animEffect>
                                  </p:childTnLst>
                                </p:cTn>
                              </p:par>
                            </p:childTnLst>
                          </p:cTn>
                        </p:par>
                        <p:par>
                          <p:cTn id="112" fill="hold">
                            <p:stCondLst>
                              <p:cond delay="13000"/>
                            </p:stCondLst>
                            <p:childTnLst>
                              <p:par>
                                <p:cTn id="113" presetID="10" presetClass="entr" presetSubtype="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3" grpId="0"/>
      <p:bldP spid="28" grpId="0"/>
      <p:bldP spid="29" grpId="0"/>
      <p:bldP spid="30" grpId="0"/>
      <p:bldP spid="31" grpId="0"/>
      <p:bldP spid="32" grpId="0"/>
      <p:bldP spid="33" grpId="0"/>
      <p:bldP spid="46" grpId="0"/>
      <p:bldP spid="47" grpId="0"/>
      <p:bldP spid="48" grpId="0"/>
      <p:bldP spid="6" grpId="0" animBg="1"/>
      <p:bldP spid="7" grpId="0" animBg="1"/>
      <p:bldP spid="9" grpId="0" animBg="1"/>
      <p:bldP spid="20" grpId="0" animBg="1"/>
      <p:bldP spid="8" grpId="0" animBg="1"/>
      <p:bldP spid="25" grpId="0" animBg="1"/>
      <p:bldP spid="37" grpId="0" animBg="1"/>
      <p:bldP spid="39" grpId="0" animBg="1"/>
      <p:bldP spid="41" grpId="0" animBg="1"/>
      <p:bldP spid="45" grpId="0" animBg="1"/>
      <p:bldP spid="50"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915459" y="152400"/>
            <a:ext cx="5313125" cy="712847"/>
            <a:chOff x="5085972" y="-1056369"/>
            <a:chExt cx="14164647" cy="1900430"/>
          </a:xfrm>
        </p:grpSpPr>
        <p:sp>
          <p:nvSpPr>
            <p:cNvPr id="37" name="TextBox 36"/>
            <p:cNvSpPr txBox="1"/>
            <p:nvPr/>
          </p:nvSpPr>
          <p:spPr>
            <a:xfrm>
              <a:off x="5085972" y="-1056369"/>
              <a:ext cx="14164647" cy="1323100"/>
            </a:xfrm>
            <a:prstGeom prst="rect">
              <a:avLst/>
            </a:prstGeom>
            <a:noFill/>
          </p:spPr>
          <p:txBody>
            <a:bodyPr wrap="none" lIns="34292" tIns="17146" rIns="34292" bIns="17146" rtlCol="0">
              <a:spAutoFit/>
            </a:bodyPr>
            <a:lstStyle/>
            <a:p>
              <a:pPr algn="ctr"/>
              <a:r>
                <a:rPr lang="en-US" sz="3000" b="1" spc="10" dirty="0">
                  <a:solidFill>
                    <a:schemeClr val="accent3">
                      <a:lumMod val="75000"/>
                    </a:schemeClr>
                  </a:solidFill>
                  <a:latin typeface="Arial" charset="0"/>
                  <a:ea typeface="Arial" charset="0"/>
                  <a:cs typeface="Arial" charset="0"/>
                </a:rPr>
                <a:t>Practical Money-Saving Tips</a:t>
              </a:r>
              <a:endParaRPr lang="id-ID" sz="3000" b="1" spc="10" dirty="0">
                <a:solidFill>
                  <a:schemeClr val="accent3">
                    <a:lumMod val="75000"/>
                  </a:schemeClr>
                </a:solidFill>
                <a:latin typeface="Arial" charset="0"/>
                <a:ea typeface="Arial" charset="0"/>
                <a:cs typeface="Arial" charset="0"/>
              </a:endParaRPr>
            </a:p>
          </p:txBody>
        </p:sp>
        <p:sp>
          <p:nvSpPr>
            <p:cNvPr id="42" name="Rectangle 41"/>
            <p:cNvSpPr/>
            <p:nvPr/>
          </p:nvSpPr>
          <p:spPr>
            <a:xfrm>
              <a:off x="11412310" y="752624"/>
              <a:ext cx="1553038" cy="91437"/>
            </a:xfrm>
            <a:prstGeom prst="rect">
              <a:avLst/>
            </a:prstGeom>
            <a:solidFill>
              <a:schemeClr val="accent2">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158" name="Freeform 6"/>
          <p:cNvSpPr>
            <a:spLocks noEditPoints="1"/>
          </p:cNvSpPr>
          <p:nvPr/>
        </p:nvSpPr>
        <p:spPr bwMode="auto">
          <a:xfrm>
            <a:off x="649345" y="4162620"/>
            <a:ext cx="1318927" cy="1321897"/>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6">
              <a:lumMod val="75000"/>
            </a:schemeClr>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59" name="Freeform 7"/>
          <p:cNvSpPr>
            <a:spLocks noEditPoints="1"/>
          </p:cNvSpPr>
          <p:nvPr/>
        </p:nvSpPr>
        <p:spPr bwMode="auto">
          <a:xfrm>
            <a:off x="1659176" y="1957219"/>
            <a:ext cx="1318927" cy="131927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60" name="Freeform 8"/>
          <p:cNvSpPr>
            <a:spLocks noEditPoints="1"/>
          </p:cNvSpPr>
          <p:nvPr/>
        </p:nvSpPr>
        <p:spPr bwMode="auto">
          <a:xfrm>
            <a:off x="6168991" y="1957219"/>
            <a:ext cx="1318927" cy="131927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61" name="Freeform 9"/>
          <p:cNvSpPr>
            <a:spLocks noEditPoints="1"/>
          </p:cNvSpPr>
          <p:nvPr/>
        </p:nvSpPr>
        <p:spPr bwMode="auto">
          <a:xfrm>
            <a:off x="3912537" y="1066800"/>
            <a:ext cx="1318927" cy="131927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62" name="Freeform 10"/>
          <p:cNvSpPr>
            <a:spLocks noEditPoints="1"/>
          </p:cNvSpPr>
          <p:nvPr/>
        </p:nvSpPr>
        <p:spPr bwMode="auto">
          <a:xfrm>
            <a:off x="7153735" y="4162620"/>
            <a:ext cx="1318927" cy="1321897"/>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68" name="Freeform 11"/>
          <p:cNvSpPr>
            <a:spLocks/>
          </p:cNvSpPr>
          <p:nvPr/>
        </p:nvSpPr>
        <p:spPr bwMode="auto">
          <a:xfrm>
            <a:off x="1333895" y="3075777"/>
            <a:ext cx="519678" cy="1048044"/>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73" name="Freeform 12"/>
          <p:cNvSpPr>
            <a:spLocks/>
          </p:cNvSpPr>
          <p:nvPr/>
        </p:nvSpPr>
        <p:spPr bwMode="auto">
          <a:xfrm>
            <a:off x="7295625" y="3083765"/>
            <a:ext cx="517574" cy="1048044"/>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5"/>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74" name="Freeform 13"/>
          <p:cNvSpPr>
            <a:spLocks/>
          </p:cNvSpPr>
          <p:nvPr/>
        </p:nvSpPr>
        <p:spPr bwMode="auto">
          <a:xfrm>
            <a:off x="5274750" y="1718550"/>
            <a:ext cx="1026733" cy="498767"/>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4"/>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sp>
        <p:nvSpPr>
          <p:cNvPr id="175" name="Freeform 14"/>
          <p:cNvSpPr>
            <a:spLocks/>
          </p:cNvSpPr>
          <p:nvPr/>
        </p:nvSpPr>
        <p:spPr bwMode="auto">
          <a:xfrm>
            <a:off x="2845253" y="1718550"/>
            <a:ext cx="1030940" cy="498767"/>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1"/>
          </a:solidFill>
          <a:ln>
            <a:noFill/>
          </a:ln>
        </p:spPr>
        <p:txBody>
          <a:bodyPr vert="horz" wrap="square" lIns="68584" tIns="34292" rIns="68584" bIns="34292" numCol="1" anchor="t" anchorCtr="0" compatLnSpc="1">
            <a:prstTxWarp prst="textNoShape">
              <a:avLst/>
            </a:prstTxWarp>
          </a:bodyPr>
          <a:lstStyle/>
          <a:p>
            <a:endParaRPr lang="id-ID" sz="675" dirty="0">
              <a:latin typeface="Lato Light"/>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135" y="2637803"/>
            <a:ext cx="2818883" cy="3269904"/>
          </a:xfrm>
          <a:prstGeom prst="rect">
            <a:avLst/>
          </a:prstGeom>
        </p:spPr>
      </p:pic>
      <p:sp>
        <p:nvSpPr>
          <p:cNvPr id="44" name="TextBox 43"/>
          <p:cNvSpPr txBox="1"/>
          <p:nvPr/>
        </p:nvSpPr>
        <p:spPr>
          <a:xfrm>
            <a:off x="935950" y="4438056"/>
            <a:ext cx="745717" cy="784830"/>
          </a:xfrm>
          <a:prstGeom prst="rect">
            <a:avLst/>
          </a:prstGeom>
          <a:noFill/>
        </p:spPr>
        <p:txBody>
          <a:bodyPr wrap="none" rtlCol="0">
            <a:spAutoFit/>
          </a:bodyPr>
          <a:lstStyle/>
          <a:p>
            <a:pPr algn="ctr"/>
            <a:r>
              <a:rPr lang="en-US" sz="1500" b="1" dirty="0">
                <a:solidFill>
                  <a:schemeClr val="accent6">
                    <a:lumMod val="75000"/>
                  </a:schemeClr>
                </a:solidFill>
                <a:latin typeface="Trebuchet MS" charset="0"/>
                <a:ea typeface="Trebuchet MS" charset="0"/>
                <a:cs typeface="Trebuchet MS" charset="0"/>
              </a:rPr>
              <a:t>Use</a:t>
            </a:r>
          </a:p>
          <a:p>
            <a:pPr algn="ctr"/>
            <a:r>
              <a:rPr lang="en-US" sz="1500" b="1" dirty="0">
                <a:solidFill>
                  <a:schemeClr val="accent6">
                    <a:lumMod val="75000"/>
                  </a:schemeClr>
                </a:solidFill>
                <a:latin typeface="Trebuchet MS" charset="0"/>
                <a:ea typeface="Trebuchet MS" charset="0"/>
                <a:cs typeface="Trebuchet MS" charset="0"/>
              </a:rPr>
              <a:t>credit</a:t>
            </a:r>
          </a:p>
          <a:p>
            <a:pPr algn="ctr"/>
            <a:r>
              <a:rPr lang="en-US" sz="1500" b="1" dirty="0">
                <a:solidFill>
                  <a:schemeClr val="accent6">
                    <a:lumMod val="75000"/>
                  </a:schemeClr>
                </a:solidFill>
                <a:latin typeface="Trebuchet MS" charset="0"/>
                <a:ea typeface="Trebuchet MS" charset="0"/>
                <a:cs typeface="Trebuchet MS" charset="0"/>
              </a:rPr>
              <a:t>wisely</a:t>
            </a:r>
          </a:p>
        </p:txBody>
      </p:sp>
      <p:sp>
        <p:nvSpPr>
          <p:cNvPr id="45" name="TextBox 44"/>
          <p:cNvSpPr txBox="1"/>
          <p:nvPr/>
        </p:nvSpPr>
        <p:spPr>
          <a:xfrm>
            <a:off x="1983452" y="2217317"/>
            <a:ext cx="670375" cy="784830"/>
          </a:xfrm>
          <a:prstGeom prst="rect">
            <a:avLst/>
          </a:prstGeom>
          <a:noFill/>
        </p:spPr>
        <p:txBody>
          <a:bodyPr wrap="none" rtlCol="0">
            <a:spAutoFit/>
          </a:bodyPr>
          <a:lstStyle/>
          <a:p>
            <a:pPr algn="ctr"/>
            <a:r>
              <a:rPr lang="en-US" sz="1500" b="1" dirty="0">
                <a:solidFill>
                  <a:schemeClr val="accent2"/>
                </a:solidFill>
                <a:latin typeface="Trebuchet MS" charset="0"/>
                <a:ea typeface="Trebuchet MS" charset="0"/>
                <a:cs typeface="Trebuchet MS" charset="0"/>
              </a:rPr>
              <a:t>Pay</a:t>
            </a:r>
          </a:p>
          <a:p>
            <a:pPr algn="ctr"/>
            <a:r>
              <a:rPr lang="en-US" sz="1500" b="1" dirty="0">
                <a:solidFill>
                  <a:schemeClr val="accent2"/>
                </a:solidFill>
                <a:latin typeface="Trebuchet MS" charset="0"/>
                <a:ea typeface="Trebuchet MS" charset="0"/>
                <a:cs typeface="Trebuchet MS" charset="0"/>
              </a:rPr>
              <a:t>down</a:t>
            </a:r>
          </a:p>
          <a:p>
            <a:pPr algn="ctr"/>
            <a:r>
              <a:rPr lang="en-US" sz="1500" b="1" dirty="0">
                <a:solidFill>
                  <a:schemeClr val="accent2"/>
                </a:solidFill>
                <a:latin typeface="Trebuchet MS" charset="0"/>
                <a:ea typeface="Trebuchet MS" charset="0"/>
                <a:cs typeface="Trebuchet MS" charset="0"/>
              </a:rPr>
              <a:t>debt</a:t>
            </a:r>
          </a:p>
        </p:txBody>
      </p:sp>
      <p:sp>
        <p:nvSpPr>
          <p:cNvPr id="46" name="TextBox 45"/>
          <p:cNvSpPr txBox="1"/>
          <p:nvPr/>
        </p:nvSpPr>
        <p:spPr>
          <a:xfrm>
            <a:off x="4032430" y="1542372"/>
            <a:ext cx="1079142" cy="323165"/>
          </a:xfrm>
          <a:prstGeom prst="rect">
            <a:avLst/>
          </a:prstGeom>
          <a:noFill/>
        </p:spPr>
        <p:txBody>
          <a:bodyPr wrap="none" rtlCol="0">
            <a:spAutoFit/>
          </a:bodyPr>
          <a:lstStyle/>
          <a:p>
            <a:pPr algn="ctr"/>
            <a:r>
              <a:rPr lang="en-US" sz="1500" b="1" dirty="0">
                <a:solidFill>
                  <a:schemeClr val="accent1"/>
                </a:solidFill>
                <a:latin typeface="Trebuchet MS" charset="0"/>
                <a:ea typeface="Trebuchet MS" charset="0"/>
                <a:cs typeface="Trebuchet MS" charset="0"/>
              </a:rPr>
              <a:t>Refinance</a:t>
            </a:r>
          </a:p>
        </p:txBody>
      </p:sp>
      <p:sp>
        <p:nvSpPr>
          <p:cNvPr id="47" name="TextBox 46"/>
          <p:cNvSpPr txBox="1"/>
          <p:nvPr/>
        </p:nvSpPr>
        <p:spPr>
          <a:xfrm>
            <a:off x="6301483" y="2311825"/>
            <a:ext cx="1053942" cy="553998"/>
          </a:xfrm>
          <a:prstGeom prst="rect">
            <a:avLst/>
          </a:prstGeom>
          <a:noFill/>
        </p:spPr>
        <p:txBody>
          <a:bodyPr wrap="none" rtlCol="0">
            <a:spAutoFit/>
          </a:bodyPr>
          <a:lstStyle/>
          <a:p>
            <a:pPr algn="ctr"/>
            <a:r>
              <a:rPr lang="en-US" sz="1500" b="1" dirty="0">
                <a:solidFill>
                  <a:schemeClr val="accent4"/>
                </a:solidFill>
                <a:latin typeface="Trebuchet MS" charset="0"/>
                <a:ea typeface="Trebuchet MS" charset="0"/>
                <a:cs typeface="Trebuchet MS" charset="0"/>
              </a:rPr>
              <a:t>Bundle</a:t>
            </a:r>
          </a:p>
          <a:p>
            <a:pPr algn="ctr"/>
            <a:r>
              <a:rPr lang="en-US" sz="1500" b="1" dirty="0">
                <a:solidFill>
                  <a:schemeClr val="accent4"/>
                </a:solidFill>
                <a:latin typeface="Trebuchet MS" charset="0"/>
                <a:ea typeface="Trebuchet MS" charset="0"/>
                <a:cs typeface="Trebuchet MS" charset="0"/>
              </a:rPr>
              <a:t>insurance</a:t>
            </a:r>
          </a:p>
        </p:txBody>
      </p:sp>
      <p:sp>
        <p:nvSpPr>
          <p:cNvPr id="48" name="TextBox 47"/>
          <p:cNvSpPr txBox="1"/>
          <p:nvPr/>
        </p:nvSpPr>
        <p:spPr>
          <a:xfrm>
            <a:off x="7404272" y="4546569"/>
            <a:ext cx="817852" cy="553998"/>
          </a:xfrm>
          <a:prstGeom prst="rect">
            <a:avLst/>
          </a:prstGeom>
          <a:noFill/>
        </p:spPr>
        <p:txBody>
          <a:bodyPr wrap="none" rtlCol="0">
            <a:spAutoFit/>
          </a:bodyPr>
          <a:lstStyle/>
          <a:p>
            <a:pPr algn="ctr"/>
            <a:r>
              <a:rPr lang="en-US" sz="1500" b="1" dirty="0">
                <a:solidFill>
                  <a:schemeClr val="accent5"/>
                </a:solidFill>
                <a:latin typeface="Trebuchet MS" charset="0"/>
                <a:ea typeface="Trebuchet MS" charset="0"/>
                <a:cs typeface="Trebuchet MS" charset="0"/>
              </a:rPr>
              <a:t>Shop</a:t>
            </a:r>
          </a:p>
          <a:p>
            <a:pPr algn="ctr"/>
            <a:r>
              <a:rPr lang="en-US" sz="1500" b="1" dirty="0">
                <a:solidFill>
                  <a:schemeClr val="accent5"/>
                </a:solidFill>
                <a:latin typeface="Trebuchet MS" charset="0"/>
                <a:ea typeface="Trebuchet MS" charset="0"/>
                <a:cs typeface="Trebuchet MS" charset="0"/>
              </a:rPr>
              <a:t>around</a:t>
            </a:r>
          </a:p>
        </p:txBody>
      </p:sp>
      <p:sp>
        <p:nvSpPr>
          <p:cNvPr id="2" name="TextBox 1">
            <a:extLst>
              <a:ext uri="{FF2B5EF4-FFF2-40B4-BE49-F238E27FC236}">
                <a16:creationId xmlns:a16="http://schemas.microsoft.com/office/drawing/2014/main" id="{0D43C818-5E18-42D9-954A-0F649125C50E}"/>
              </a:ext>
            </a:extLst>
          </p:cNvPr>
          <p:cNvSpPr txBox="1"/>
          <p:nvPr/>
        </p:nvSpPr>
        <p:spPr>
          <a:xfrm>
            <a:off x="3733800" y="4438056"/>
            <a:ext cx="2362200" cy="861774"/>
          </a:xfrm>
          <a:prstGeom prst="rect">
            <a:avLst/>
          </a:prstGeom>
          <a:noFill/>
        </p:spPr>
        <p:txBody>
          <a:bodyPr wrap="square" rtlCol="0">
            <a:spAutoFit/>
          </a:bodyPr>
          <a:lstStyle/>
          <a:p>
            <a:pPr algn="l"/>
            <a:r>
              <a:rPr lang="en-US" dirty="0"/>
              <a:t>$.75 week x 52 weeks                    = </a:t>
            </a:r>
            <a:r>
              <a:rPr lang="en-US" sz="3200" b="1" dirty="0"/>
              <a:t>$39</a:t>
            </a:r>
          </a:p>
        </p:txBody>
      </p:sp>
    </p:spTree>
    <p:extLst>
      <p:ext uri="{BB962C8B-B14F-4D97-AF65-F5344CB8AC3E}">
        <p14:creationId xmlns:p14="http://schemas.microsoft.com/office/powerpoint/2010/main" val="49808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utoShape 13"/>
          <p:cNvSpPr>
            <a:spLocks/>
          </p:cNvSpPr>
          <p:nvPr/>
        </p:nvSpPr>
        <p:spPr bwMode="auto">
          <a:xfrm>
            <a:off x="1876425" y="1761069"/>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3"/>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98" name="Rectangle 15"/>
          <p:cNvSpPr>
            <a:spLocks/>
          </p:cNvSpPr>
          <p:nvPr/>
        </p:nvSpPr>
        <p:spPr bwMode="auto">
          <a:xfrm>
            <a:off x="3124201" y="1851938"/>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Use payroll direct deposit &amp; automatic transfers </a:t>
            </a:r>
          </a:p>
        </p:txBody>
      </p:sp>
      <p:grpSp>
        <p:nvGrpSpPr>
          <p:cNvPr id="29" name="Group 28"/>
          <p:cNvGrpSpPr/>
          <p:nvPr/>
        </p:nvGrpSpPr>
        <p:grpSpPr>
          <a:xfrm>
            <a:off x="2036037" y="439339"/>
            <a:ext cx="5071970" cy="779861"/>
            <a:chOff x="5407435" y="-1235026"/>
            <a:chExt cx="13521727" cy="2079087"/>
          </a:xfrm>
        </p:grpSpPr>
        <p:sp>
          <p:nvSpPr>
            <p:cNvPr id="30" name="TextBox 29"/>
            <p:cNvSpPr txBox="1"/>
            <p:nvPr/>
          </p:nvSpPr>
          <p:spPr>
            <a:xfrm>
              <a:off x="5407435" y="-1235026"/>
              <a:ext cx="13521727" cy="1446519"/>
            </a:xfrm>
            <a:prstGeom prst="rect">
              <a:avLst/>
            </a:prstGeom>
            <a:noFill/>
          </p:spPr>
          <p:txBody>
            <a:bodyPr wrap="none" lIns="34292" tIns="17146" rIns="34292" bIns="17146" rtlCol="0">
              <a:spAutoFit/>
            </a:bodyPr>
            <a:lstStyle/>
            <a:p>
              <a:pPr algn="ctr"/>
              <a:r>
                <a:rPr lang="en-US" sz="3301" b="1" spc="10" dirty="0">
                  <a:solidFill>
                    <a:schemeClr val="accent5">
                      <a:lumMod val="75000"/>
                    </a:schemeClr>
                  </a:solidFill>
                  <a:latin typeface="Arial" charset="0"/>
                  <a:ea typeface="Arial" charset="0"/>
                  <a:cs typeface="Arial" charset="0"/>
                </a:rPr>
                <a:t>More Money-Saving Tips</a:t>
              </a:r>
              <a:endParaRPr lang="id-ID" sz="3301" b="1" spc="10" dirty="0">
                <a:solidFill>
                  <a:schemeClr val="accent5">
                    <a:lumMod val="75000"/>
                  </a:schemeClr>
                </a:solidFill>
                <a:latin typeface="Arial" charset="0"/>
                <a:ea typeface="Arial" charset="0"/>
                <a:cs typeface="Arial" charset="0"/>
              </a:endParaRPr>
            </a:p>
          </p:txBody>
        </p:sp>
        <p:sp>
          <p:nvSpPr>
            <p:cNvPr id="31" name="Rectangle 30"/>
            <p:cNvSpPr/>
            <p:nvPr/>
          </p:nvSpPr>
          <p:spPr>
            <a:xfrm>
              <a:off x="11412310" y="752624"/>
              <a:ext cx="1553038" cy="91437"/>
            </a:xfrm>
            <a:prstGeom prst="rect">
              <a:avLst/>
            </a:prstGeom>
            <a:solidFill>
              <a:schemeClr val="accent5">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117" name="AutoShape 13"/>
          <p:cNvSpPr>
            <a:spLocks/>
          </p:cNvSpPr>
          <p:nvPr/>
        </p:nvSpPr>
        <p:spPr bwMode="auto">
          <a:xfrm>
            <a:off x="581025" y="2952045"/>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2"/>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18" name="Rectangle 15"/>
          <p:cNvSpPr>
            <a:spLocks/>
          </p:cNvSpPr>
          <p:nvPr/>
        </p:nvSpPr>
        <p:spPr bwMode="auto">
          <a:xfrm>
            <a:off x="3124201" y="3042914"/>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Use rebates &amp; coupons</a:t>
            </a:r>
          </a:p>
        </p:txBody>
      </p:sp>
      <p:sp>
        <p:nvSpPr>
          <p:cNvPr id="120" name="AutoShape 13"/>
          <p:cNvSpPr>
            <a:spLocks/>
          </p:cNvSpPr>
          <p:nvPr/>
        </p:nvSpPr>
        <p:spPr bwMode="auto">
          <a:xfrm>
            <a:off x="457200" y="3547533"/>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3"/>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21" name="Rectangle 15"/>
          <p:cNvSpPr>
            <a:spLocks/>
          </p:cNvSpPr>
          <p:nvPr/>
        </p:nvSpPr>
        <p:spPr bwMode="auto">
          <a:xfrm>
            <a:off x="3124201" y="3638402"/>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Adjust the thermostat</a:t>
            </a:r>
          </a:p>
        </p:txBody>
      </p:sp>
      <p:sp>
        <p:nvSpPr>
          <p:cNvPr id="123" name="AutoShape 13"/>
          <p:cNvSpPr>
            <a:spLocks/>
          </p:cNvSpPr>
          <p:nvPr/>
        </p:nvSpPr>
        <p:spPr bwMode="auto">
          <a:xfrm>
            <a:off x="47625" y="4143021"/>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4"/>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24" name="Rectangle 15"/>
          <p:cNvSpPr>
            <a:spLocks/>
          </p:cNvSpPr>
          <p:nvPr/>
        </p:nvSpPr>
        <p:spPr bwMode="auto">
          <a:xfrm>
            <a:off x="3124201" y="4233890"/>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Drive sensibly</a:t>
            </a:r>
          </a:p>
        </p:txBody>
      </p:sp>
      <p:sp>
        <p:nvSpPr>
          <p:cNvPr id="126" name="AutoShape 13"/>
          <p:cNvSpPr>
            <a:spLocks/>
          </p:cNvSpPr>
          <p:nvPr/>
        </p:nvSpPr>
        <p:spPr bwMode="auto">
          <a:xfrm>
            <a:off x="1419225" y="4738509"/>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5"/>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27" name="Rectangle 15"/>
          <p:cNvSpPr>
            <a:spLocks/>
          </p:cNvSpPr>
          <p:nvPr/>
        </p:nvSpPr>
        <p:spPr bwMode="auto">
          <a:xfrm>
            <a:off x="3124201" y="4829378"/>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Don’t go grocery shopping when hungry</a:t>
            </a:r>
          </a:p>
        </p:txBody>
      </p:sp>
      <p:sp>
        <p:nvSpPr>
          <p:cNvPr id="129" name="AutoShape 13"/>
          <p:cNvSpPr>
            <a:spLocks/>
          </p:cNvSpPr>
          <p:nvPr/>
        </p:nvSpPr>
        <p:spPr bwMode="auto">
          <a:xfrm>
            <a:off x="381000" y="5334000"/>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6"/>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30" name="Rectangle 15"/>
          <p:cNvSpPr>
            <a:spLocks/>
          </p:cNvSpPr>
          <p:nvPr/>
        </p:nvSpPr>
        <p:spPr bwMode="auto">
          <a:xfrm>
            <a:off x="2847976" y="5424869"/>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Make brown bag lunches</a:t>
            </a:r>
          </a:p>
        </p:txBody>
      </p:sp>
      <p:sp>
        <p:nvSpPr>
          <p:cNvPr id="132" name="AutoShape 13"/>
          <p:cNvSpPr>
            <a:spLocks/>
          </p:cNvSpPr>
          <p:nvPr/>
        </p:nvSpPr>
        <p:spPr bwMode="auto">
          <a:xfrm>
            <a:off x="428625" y="2356557"/>
            <a:ext cx="6810375" cy="47936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 name="connsiteX0" fmla="*/ 0 w 1565505"/>
              <a:gd name="connsiteY0" fmla="*/ 0 h 933467"/>
              <a:gd name="connsiteX1" fmla="*/ 1364416 w 1565505"/>
              <a:gd name="connsiteY1" fmla="*/ 0 h 933467"/>
              <a:gd name="connsiteX2" fmla="*/ 1565505 w 1565505"/>
              <a:gd name="connsiteY2" fmla="*/ 396554 h 933467"/>
              <a:gd name="connsiteX3" fmla="*/ 1364416 w 1565505"/>
              <a:gd name="connsiteY3" fmla="*/ 933467 h 933467"/>
              <a:gd name="connsiteX4" fmla="*/ 1364416 w 1565505"/>
              <a:gd name="connsiteY4" fmla="*/ 765257 h 933467"/>
              <a:gd name="connsiteX5" fmla="*/ 0 w 1565505"/>
              <a:gd name="connsiteY5" fmla="*/ 765257 h 933467"/>
              <a:gd name="connsiteX6" fmla="*/ 0 w 1565505"/>
              <a:gd name="connsiteY6" fmla="*/ 0 h 933467"/>
              <a:gd name="connsiteX0" fmla="*/ 0 w 1565505"/>
              <a:gd name="connsiteY0" fmla="*/ 0 h 765257"/>
              <a:gd name="connsiteX1" fmla="*/ 1364416 w 1565505"/>
              <a:gd name="connsiteY1" fmla="*/ 0 h 765257"/>
              <a:gd name="connsiteX2" fmla="*/ 1565505 w 1565505"/>
              <a:gd name="connsiteY2" fmla="*/ 396554 h 765257"/>
              <a:gd name="connsiteX3" fmla="*/ 1364416 w 1565505"/>
              <a:gd name="connsiteY3" fmla="*/ 765257 h 765257"/>
              <a:gd name="connsiteX4" fmla="*/ 0 w 1565505"/>
              <a:gd name="connsiteY4" fmla="*/ 765257 h 765257"/>
              <a:gd name="connsiteX5" fmla="*/ 0 w 1565505"/>
              <a:gd name="connsiteY5" fmla="*/ 0 h 765257"/>
              <a:gd name="connsiteX0" fmla="*/ 0 w 1504190"/>
              <a:gd name="connsiteY0" fmla="*/ 0 h 765257"/>
              <a:gd name="connsiteX1" fmla="*/ 1364416 w 1504190"/>
              <a:gd name="connsiteY1" fmla="*/ 0 h 765257"/>
              <a:gd name="connsiteX2" fmla="*/ 1504190 w 1504190"/>
              <a:gd name="connsiteY2" fmla="*/ 385863 h 765257"/>
              <a:gd name="connsiteX3" fmla="*/ 1364416 w 1504190"/>
              <a:gd name="connsiteY3" fmla="*/ 765257 h 765257"/>
              <a:gd name="connsiteX4" fmla="*/ 0 w 1504190"/>
              <a:gd name="connsiteY4" fmla="*/ 765257 h 765257"/>
              <a:gd name="connsiteX5" fmla="*/ 0 w 1504190"/>
              <a:gd name="connsiteY5" fmla="*/ 0 h 765257"/>
              <a:gd name="connsiteX0" fmla="*/ 0 w 1443795"/>
              <a:gd name="connsiteY0" fmla="*/ 0 h 765257"/>
              <a:gd name="connsiteX1" fmla="*/ 1364416 w 1443795"/>
              <a:gd name="connsiteY1" fmla="*/ 0 h 765257"/>
              <a:gd name="connsiteX2" fmla="*/ 1443795 w 1443795"/>
              <a:gd name="connsiteY2" fmla="*/ 385863 h 765257"/>
              <a:gd name="connsiteX3" fmla="*/ 1364416 w 1443795"/>
              <a:gd name="connsiteY3" fmla="*/ 765257 h 765257"/>
              <a:gd name="connsiteX4" fmla="*/ 0 w 1443795"/>
              <a:gd name="connsiteY4" fmla="*/ 765257 h 765257"/>
              <a:gd name="connsiteX5" fmla="*/ 0 w 1443795"/>
              <a:gd name="connsiteY5" fmla="*/ 0 h 765257"/>
              <a:gd name="connsiteX0" fmla="*/ 0 w 1418013"/>
              <a:gd name="connsiteY0" fmla="*/ 0 h 765257"/>
              <a:gd name="connsiteX1" fmla="*/ 1364416 w 1418013"/>
              <a:gd name="connsiteY1" fmla="*/ 0 h 765257"/>
              <a:gd name="connsiteX2" fmla="*/ 1418013 w 1418013"/>
              <a:gd name="connsiteY2" fmla="*/ 375726 h 765257"/>
              <a:gd name="connsiteX3" fmla="*/ 1364416 w 1418013"/>
              <a:gd name="connsiteY3" fmla="*/ 765257 h 765257"/>
              <a:gd name="connsiteX4" fmla="*/ 0 w 1418013"/>
              <a:gd name="connsiteY4" fmla="*/ 765257 h 765257"/>
              <a:gd name="connsiteX5" fmla="*/ 0 w 1418013"/>
              <a:gd name="connsiteY5" fmla="*/ 0 h 7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013" h="765257">
                <a:moveTo>
                  <a:pt x="0" y="0"/>
                </a:moveTo>
                <a:lnTo>
                  <a:pt x="1364416" y="0"/>
                </a:lnTo>
                <a:lnTo>
                  <a:pt x="1418013" y="375726"/>
                </a:lnTo>
                <a:lnTo>
                  <a:pt x="1364416" y="765257"/>
                </a:lnTo>
                <a:lnTo>
                  <a:pt x="0" y="765257"/>
                </a:lnTo>
                <a:lnTo>
                  <a:pt x="0" y="0"/>
                </a:lnTo>
                <a:close/>
              </a:path>
            </a:pathLst>
          </a:custGeom>
          <a:solidFill>
            <a:schemeClr val="accent1"/>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133" name="Rectangle 15"/>
          <p:cNvSpPr>
            <a:spLocks/>
          </p:cNvSpPr>
          <p:nvPr/>
        </p:nvSpPr>
        <p:spPr bwMode="auto">
          <a:xfrm>
            <a:off x="3124201" y="2447426"/>
            <a:ext cx="5257800" cy="29762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457345">
              <a:defRPr/>
            </a:pPr>
            <a:r>
              <a:rPr lang="en-US" b="1" dirty="0">
                <a:solidFill>
                  <a:srgbClr val="FFFFFF"/>
                </a:solidFill>
                <a:latin typeface="Trebuchet MS" charset="0"/>
                <a:ea typeface="Trebuchet MS" charset="0"/>
                <a:cs typeface="Trebuchet MS" charset="0"/>
                <a:sym typeface="Source Sans Pro Semibold Italic" charset="0"/>
              </a:rPr>
              <a:t>Make savings a habit</a:t>
            </a:r>
          </a:p>
        </p:txBody>
      </p:sp>
      <p:sp>
        <p:nvSpPr>
          <p:cNvPr id="7" name="Rectangle 6"/>
          <p:cNvSpPr/>
          <p:nvPr/>
        </p:nvSpPr>
        <p:spPr>
          <a:xfrm>
            <a:off x="0" y="990600"/>
            <a:ext cx="2133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8" y="1478430"/>
            <a:ext cx="3277363" cy="4769970"/>
          </a:xfrm>
          <a:prstGeom prst="rect">
            <a:avLst/>
          </a:prstGeom>
        </p:spPr>
      </p:pic>
    </p:spTree>
    <p:extLst>
      <p:ext uri="{BB962C8B-B14F-4D97-AF65-F5344CB8AC3E}">
        <p14:creationId xmlns:p14="http://schemas.microsoft.com/office/powerpoint/2010/main" val="1061912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50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p:tgtEl>
                                          <p:spTgt spid="96"/>
                                        </p:tgtEl>
                                        <p:attrNameLst>
                                          <p:attrName>ppt_x</p:attrName>
                                        </p:attrNameLst>
                                      </p:cBhvr>
                                      <p:tavLst>
                                        <p:tav tm="0">
                                          <p:val>
                                            <p:strVal val="#ppt_x-#ppt_w*1.125000"/>
                                          </p:val>
                                        </p:tav>
                                        <p:tav tm="100000">
                                          <p:val>
                                            <p:strVal val="#ppt_x"/>
                                          </p:val>
                                        </p:tav>
                                      </p:tavLst>
                                    </p:anim>
                                    <p:animEffect transition="in" filter="wipe(right)">
                                      <p:cBhvr>
                                        <p:cTn id="12" dur="500"/>
                                        <p:tgtEl>
                                          <p:spTgt spid="9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p:tgtEl>
                                          <p:spTgt spid="132"/>
                                        </p:tgtEl>
                                        <p:attrNameLst>
                                          <p:attrName>ppt_x</p:attrName>
                                        </p:attrNameLst>
                                      </p:cBhvr>
                                      <p:tavLst>
                                        <p:tav tm="0">
                                          <p:val>
                                            <p:strVal val="#ppt_x-#ppt_w*1.125000"/>
                                          </p:val>
                                        </p:tav>
                                        <p:tav tm="100000">
                                          <p:val>
                                            <p:strVal val="#ppt_x"/>
                                          </p:val>
                                        </p:tav>
                                      </p:tavLst>
                                    </p:anim>
                                    <p:animEffect transition="in" filter="wipe(right)">
                                      <p:cBhvr>
                                        <p:cTn id="21" dur="500"/>
                                        <p:tgtEl>
                                          <p:spTgt spid="13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par>
                          <p:cTn id="26" fill="hold">
                            <p:stCondLst>
                              <p:cond delay="3000"/>
                            </p:stCondLst>
                            <p:childTnLst>
                              <p:par>
                                <p:cTn id="27" presetID="12" presetClass="entr" presetSubtype="8"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500"/>
                                        <p:tgtEl>
                                          <p:spTgt spid="117"/>
                                        </p:tgtEl>
                                        <p:attrNameLst>
                                          <p:attrName>ppt_x</p:attrName>
                                        </p:attrNameLst>
                                      </p:cBhvr>
                                      <p:tavLst>
                                        <p:tav tm="0">
                                          <p:val>
                                            <p:strVal val="#ppt_x-#ppt_w*1.125000"/>
                                          </p:val>
                                        </p:tav>
                                        <p:tav tm="100000">
                                          <p:val>
                                            <p:strVal val="#ppt_x"/>
                                          </p:val>
                                        </p:tav>
                                      </p:tavLst>
                                    </p:anim>
                                    <p:animEffect transition="in" filter="wipe(right)">
                                      <p:cBhvr>
                                        <p:cTn id="30" dur="500"/>
                                        <p:tgtEl>
                                          <p:spTgt spid="11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childTnLst>
                          </p:cTn>
                        </p:par>
                        <p:par>
                          <p:cTn id="35" fill="hold">
                            <p:stCondLst>
                              <p:cond delay="4000"/>
                            </p:stCondLst>
                            <p:childTnLst>
                              <p:par>
                                <p:cTn id="36" presetID="12" presetClass="entr" presetSubtype="8" fill="hold" grpId="0" nodeType="after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p:tgtEl>
                                          <p:spTgt spid="120"/>
                                        </p:tgtEl>
                                        <p:attrNameLst>
                                          <p:attrName>ppt_x</p:attrName>
                                        </p:attrNameLst>
                                      </p:cBhvr>
                                      <p:tavLst>
                                        <p:tav tm="0">
                                          <p:val>
                                            <p:strVal val="#ppt_x-#ppt_w*1.125000"/>
                                          </p:val>
                                        </p:tav>
                                        <p:tav tm="100000">
                                          <p:val>
                                            <p:strVal val="#ppt_x"/>
                                          </p:val>
                                        </p:tav>
                                      </p:tavLst>
                                    </p:anim>
                                    <p:animEffect transition="in" filter="wipe(right)">
                                      <p:cBhvr>
                                        <p:cTn id="39" dur="500"/>
                                        <p:tgtEl>
                                          <p:spTgt spid="1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par>
                          <p:cTn id="44" fill="hold">
                            <p:stCondLst>
                              <p:cond delay="5000"/>
                            </p:stCondLst>
                            <p:childTnLst>
                              <p:par>
                                <p:cTn id="45" presetID="12" presetClass="entr" presetSubtype="8"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 calcmode="lin" valueType="num">
                                      <p:cBhvr additive="base">
                                        <p:cTn id="47" dur="500"/>
                                        <p:tgtEl>
                                          <p:spTgt spid="123"/>
                                        </p:tgtEl>
                                        <p:attrNameLst>
                                          <p:attrName>ppt_x</p:attrName>
                                        </p:attrNameLst>
                                      </p:cBhvr>
                                      <p:tavLst>
                                        <p:tav tm="0">
                                          <p:val>
                                            <p:strVal val="#ppt_x-#ppt_w*1.125000"/>
                                          </p:val>
                                        </p:tav>
                                        <p:tav tm="100000">
                                          <p:val>
                                            <p:strVal val="#ppt_x"/>
                                          </p:val>
                                        </p:tav>
                                      </p:tavLst>
                                    </p:anim>
                                    <p:animEffect transition="in" filter="wipe(right)">
                                      <p:cBhvr>
                                        <p:cTn id="48" dur="500"/>
                                        <p:tgtEl>
                                          <p:spTgt spid="123"/>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fade">
                                      <p:cBhvr>
                                        <p:cTn id="52" dur="500"/>
                                        <p:tgtEl>
                                          <p:spTgt spid="124"/>
                                        </p:tgtEl>
                                      </p:cBhvr>
                                    </p:animEffect>
                                  </p:childTnLst>
                                </p:cTn>
                              </p:par>
                            </p:childTnLst>
                          </p:cTn>
                        </p:par>
                        <p:par>
                          <p:cTn id="53" fill="hold">
                            <p:stCondLst>
                              <p:cond delay="6000"/>
                            </p:stCondLst>
                            <p:childTnLst>
                              <p:par>
                                <p:cTn id="54" presetID="12" presetClass="entr" presetSubtype="8" fill="hold" grpId="0" nodeType="afterEffect">
                                  <p:stCondLst>
                                    <p:cond delay="0"/>
                                  </p:stCondLst>
                                  <p:childTnLst>
                                    <p:set>
                                      <p:cBhvr>
                                        <p:cTn id="55" dur="1" fill="hold">
                                          <p:stCondLst>
                                            <p:cond delay="0"/>
                                          </p:stCondLst>
                                        </p:cTn>
                                        <p:tgtEl>
                                          <p:spTgt spid="126"/>
                                        </p:tgtEl>
                                        <p:attrNameLst>
                                          <p:attrName>style.visibility</p:attrName>
                                        </p:attrNameLst>
                                      </p:cBhvr>
                                      <p:to>
                                        <p:strVal val="visible"/>
                                      </p:to>
                                    </p:set>
                                    <p:anim calcmode="lin" valueType="num">
                                      <p:cBhvr additive="base">
                                        <p:cTn id="56" dur="500"/>
                                        <p:tgtEl>
                                          <p:spTgt spid="126"/>
                                        </p:tgtEl>
                                        <p:attrNameLst>
                                          <p:attrName>ppt_x</p:attrName>
                                        </p:attrNameLst>
                                      </p:cBhvr>
                                      <p:tavLst>
                                        <p:tav tm="0">
                                          <p:val>
                                            <p:strVal val="#ppt_x-#ppt_w*1.125000"/>
                                          </p:val>
                                        </p:tav>
                                        <p:tav tm="100000">
                                          <p:val>
                                            <p:strVal val="#ppt_x"/>
                                          </p:val>
                                        </p:tav>
                                      </p:tavLst>
                                    </p:anim>
                                    <p:animEffect transition="in" filter="wipe(right)">
                                      <p:cBhvr>
                                        <p:cTn id="57" dur="500"/>
                                        <p:tgtEl>
                                          <p:spTgt spid="12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7"/>
                                        </p:tgtEl>
                                        <p:attrNameLst>
                                          <p:attrName>style.visibility</p:attrName>
                                        </p:attrNameLst>
                                      </p:cBhvr>
                                      <p:to>
                                        <p:strVal val="visible"/>
                                      </p:to>
                                    </p:set>
                                    <p:animEffect transition="in" filter="fade">
                                      <p:cBhvr>
                                        <p:cTn id="61" dur="500"/>
                                        <p:tgtEl>
                                          <p:spTgt spid="127"/>
                                        </p:tgtEl>
                                      </p:cBhvr>
                                    </p:animEffect>
                                  </p:childTnLst>
                                </p:cTn>
                              </p:par>
                            </p:childTnLst>
                          </p:cTn>
                        </p:par>
                        <p:par>
                          <p:cTn id="62" fill="hold">
                            <p:stCondLst>
                              <p:cond delay="7000"/>
                            </p:stCondLst>
                            <p:childTnLst>
                              <p:par>
                                <p:cTn id="63" presetID="1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p:tgtEl>
                                          <p:spTgt spid="129"/>
                                        </p:tgtEl>
                                        <p:attrNameLst>
                                          <p:attrName>ppt_x</p:attrName>
                                        </p:attrNameLst>
                                      </p:cBhvr>
                                      <p:tavLst>
                                        <p:tav tm="0">
                                          <p:val>
                                            <p:strVal val="#ppt_x-#ppt_w*1.125000"/>
                                          </p:val>
                                        </p:tav>
                                        <p:tav tm="100000">
                                          <p:val>
                                            <p:strVal val="#ppt_x"/>
                                          </p:val>
                                        </p:tav>
                                      </p:tavLst>
                                    </p:anim>
                                    <p:animEffect transition="in" filter="wipe(right)">
                                      <p:cBhvr>
                                        <p:cTn id="66" dur="500"/>
                                        <p:tgtEl>
                                          <p:spTgt spid="129"/>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fade">
                                      <p:cBhvr>
                                        <p:cTn id="7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17" grpId="0" animBg="1"/>
      <p:bldP spid="118" grpId="0"/>
      <p:bldP spid="120" grpId="0" animBg="1"/>
      <p:bldP spid="121" grpId="0"/>
      <p:bldP spid="123" grpId="0" animBg="1"/>
      <p:bldP spid="124" grpId="0"/>
      <p:bldP spid="126" grpId="0" animBg="1"/>
      <p:bldP spid="127" grpId="0"/>
      <p:bldP spid="129" grpId="0" animBg="1"/>
      <p:bldP spid="130" grpId="0"/>
      <p:bldP spid="132" grpId="0" animBg="1"/>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57400" y="1828800"/>
            <a:ext cx="6705600" cy="114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057400" y="3089031"/>
            <a:ext cx="6705600" cy="1143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057400" y="4343400"/>
            <a:ext cx="6705600" cy="1143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0" y="1447800"/>
            <a:ext cx="4343400" cy="434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90500" y="1638300"/>
            <a:ext cx="3962400" cy="396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72965" y="2634762"/>
            <a:ext cx="3154439" cy="1981200"/>
            <a:chOff x="572965" y="2939562"/>
            <a:chExt cx="3154439" cy="19812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5" y="3164151"/>
              <a:ext cx="2438400" cy="175661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939562"/>
              <a:ext cx="755604" cy="1445338"/>
            </a:xfrm>
            <a:prstGeom prst="rect">
              <a:avLst/>
            </a:prstGeom>
          </p:spPr>
        </p:pic>
      </p:grpSp>
      <p:sp>
        <p:nvSpPr>
          <p:cNvPr id="25" name="TextBox 24"/>
          <p:cNvSpPr txBox="1"/>
          <p:nvPr/>
        </p:nvSpPr>
        <p:spPr>
          <a:xfrm>
            <a:off x="4184604" y="3280940"/>
            <a:ext cx="4730796" cy="759182"/>
          </a:xfrm>
          <a:prstGeom prst="rect">
            <a:avLst/>
          </a:prstGeom>
          <a:noFill/>
        </p:spPr>
        <p:txBody>
          <a:bodyPr wrap="square" rtlCol="0">
            <a:spAutoFit/>
          </a:bodyPr>
          <a:lstStyle/>
          <a:p>
            <a:pPr lvl="0" algn="ctr">
              <a:spcBef>
                <a:spcPts val="400"/>
              </a:spcBef>
            </a:pPr>
            <a:r>
              <a:rPr kumimoji="1" lang="en-US" sz="2000" b="1" kern="0" spc="20" dirty="0">
                <a:solidFill>
                  <a:schemeClr val="bg1"/>
                </a:solidFill>
                <a:latin typeface="Trebuchet MS" charset="0"/>
                <a:ea typeface="Trebuchet MS" charset="0"/>
                <a:cs typeface="Trebuchet MS" charset="0"/>
              </a:rPr>
              <a:t>Consumer Federation of America</a:t>
            </a:r>
          </a:p>
          <a:p>
            <a:pPr lvl="0" algn="ctr">
              <a:spcBef>
                <a:spcPts val="400"/>
              </a:spcBef>
            </a:pPr>
            <a:r>
              <a:rPr kumimoji="1" lang="en-US" sz="2000" kern="0" spc="20" dirty="0" err="1">
                <a:solidFill>
                  <a:schemeClr val="bg1"/>
                </a:solidFill>
                <a:latin typeface="Trebuchet MS" charset="0"/>
                <a:ea typeface="Trebuchet MS" charset="0"/>
                <a:cs typeface="Trebuchet MS" charset="0"/>
              </a:rPr>
              <a:t>consumerfed.org</a:t>
            </a:r>
            <a:endParaRPr kumimoji="1" lang="en-US" sz="2000" kern="0" spc="20" dirty="0">
              <a:solidFill>
                <a:schemeClr val="bg1"/>
              </a:solidFill>
              <a:latin typeface="Trebuchet MS" charset="0"/>
              <a:ea typeface="Trebuchet MS" charset="0"/>
              <a:cs typeface="Trebuchet MS" charset="0"/>
            </a:endParaRPr>
          </a:p>
        </p:txBody>
      </p:sp>
      <p:sp>
        <p:nvSpPr>
          <p:cNvPr id="26" name="TextBox 25"/>
          <p:cNvSpPr txBox="1"/>
          <p:nvPr/>
        </p:nvSpPr>
        <p:spPr>
          <a:xfrm>
            <a:off x="4184604" y="4535309"/>
            <a:ext cx="4730796" cy="759182"/>
          </a:xfrm>
          <a:prstGeom prst="rect">
            <a:avLst/>
          </a:prstGeom>
          <a:noFill/>
        </p:spPr>
        <p:txBody>
          <a:bodyPr wrap="square" rtlCol="0">
            <a:spAutoFit/>
          </a:bodyPr>
          <a:lstStyle/>
          <a:p>
            <a:pPr lvl="0" algn="ctr">
              <a:spcBef>
                <a:spcPts val="400"/>
              </a:spcBef>
            </a:pPr>
            <a:r>
              <a:rPr kumimoji="1" lang="en-US" sz="2000" b="1" kern="0" spc="20" dirty="0">
                <a:solidFill>
                  <a:schemeClr val="bg1"/>
                </a:solidFill>
                <a:latin typeface="Trebuchet MS" charset="0"/>
                <a:ea typeface="Trebuchet MS" charset="0"/>
                <a:cs typeface="Trebuchet MS" charset="0"/>
              </a:rPr>
              <a:t>U.S. Department of Energy</a:t>
            </a:r>
          </a:p>
          <a:p>
            <a:pPr lvl="0" algn="ctr">
              <a:spcBef>
                <a:spcPts val="400"/>
              </a:spcBef>
            </a:pPr>
            <a:r>
              <a:rPr kumimoji="1" lang="en-US" sz="2000" kern="0" spc="20" dirty="0" err="1">
                <a:solidFill>
                  <a:schemeClr val="bg1"/>
                </a:solidFill>
                <a:latin typeface="Trebuchet MS" charset="0"/>
                <a:ea typeface="Trebuchet MS" charset="0"/>
                <a:cs typeface="Trebuchet MS" charset="0"/>
              </a:rPr>
              <a:t>energy.gov</a:t>
            </a:r>
            <a:r>
              <a:rPr kumimoji="1" lang="en-US" sz="2000" kern="0" spc="20" dirty="0">
                <a:solidFill>
                  <a:schemeClr val="bg1"/>
                </a:solidFill>
                <a:latin typeface="Trebuchet MS" charset="0"/>
                <a:ea typeface="Trebuchet MS" charset="0"/>
                <a:cs typeface="Trebuchet MS" charset="0"/>
              </a:rPr>
              <a:t> • </a:t>
            </a:r>
            <a:r>
              <a:rPr kumimoji="1" lang="en-US" sz="2000" kern="0" spc="20" dirty="0" err="1">
                <a:solidFill>
                  <a:schemeClr val="bg1"/>
                </a:solidFill>
                <a:latin typeface="Trebuchet MS" charset="0"/>
                <a:ea typeface="Trebuchet MS" charset="0"/>
                <a:cs typeface="Trebuchet MS" charset="0"/>
              </a:rPr>
              <a:t>fueleconomy.gov</a:t>
            </a:r>
            <a:endParaRPr kumimoji="1" lang="en-US" sz="2000" kern="0" spc="20" dirty="0">
              <a:solidFill>
                <a:schemeClr val="bg1"/>
              </a:solidFill>
              <a:latin typeface="Trebuchet MS" charset="0"/>
              <a:ea typeface="Trebuchet MS" charset="0"/>
              <a:cs typeface="Trebuchet MS" charset="0"/>
            </a:endParaRPr>
          </a:p>
        </p:txBody>
      </p:sp>
      <p:sp>
        <p:nvSpPr>
          <p:cNvPr id="27" name="TextBox 26"/>
          <p:cNvSpPr txBox="1"/>
          <p:nvPr/>
        </p:nvSpPr>
        <p:spPr>
          <a:xfrm>
            <a:off x="3844902" y="2036519"/>
            <a:ext cx="4730796" cy="759182"/>
          </a:xfrm>
          <a:prstGeom prst="rect">
            <a:avLst/>
          </a:prstGeom>
          <a:noFill/>
        </p:spPr>
        <p:txBody>
          <a:bodyPr wrap="square" rtlCol="0">
            <a:spAutoFit/>
          </a:bodyPr>
          <a:lstStyle/>
          <a:p>
            <a:pPr lvl="0" algn="ctr">
              <a:spcBef>
                <a:spcPts val="400"/>
              </a:spcBef>
            </a:pPr>
            <a:r>
              <a:rPr kumimoji="1" lang="en-US" sz="2000" b="1" kern="0" spc="20" dirty="0">
                <a:solidFill>
                  <a:schemeClr val="bg1"/>
                </a:solidFill>
                <a:latin typeface="Trebuchet MS" charset="0"/>
                <a:ea typeface="Trebuchet MS" charset="0"/>
                <a:cs typeface="Trebuchet MS" charset="0"/>
              </a:rPr>
              <a:t>America Saves</a:t>
            </a:r>
          </a:p>
          <a:p>
            <a:pPr lvl="0" algn="ctr">
              <a:spcBef>
                <a:spcPts val="400"/>
              </a:spcBef>
            </a:pPr>
            <a:r>
              <a:rPr kumimoji="1" lang="en-US" sz="2000" kern="0" spc="20" dirty="0" err="1">
                <a:solidFill>
                  <a:schemeClr val="bg1"/>
                </a:solidFill>
                <a:latin typeface="Trebuchet MS" charset="0"/>
                <a:ea typeface="Trebuchet MS" charset="0"/>
                <a:cs typeface="Trebuchet MS" charset="0"/>
              </a:rPr>
              <a:t>americasaves.org</a:t>
            </a:r>
            <a:endParaRPr kumimoji="1" lang="en-US" sz="2000" kern="0" spc="20" dirty="0">
              <a:solidFill>
                <a:schemeClr val="bg1"/>
              </a:solidFill>
              <a:latin typeface="Trebuchet MS" charset="0"/>
              <a:ea typeface="Trebuchet MS" charset="0"/>
              <a:cs typeface="Trebuchet MS" charset="0"/>
            </a:endParaRPr>
          </a:p>
        </p:txBody>
      </p:sp>
      <p:grpSp>
        <p:nvGrpSpPr>
          <p:cNvPr id="28" name="Group 27"/>
          <p:cNvGrpSpPr/>
          <p:nvPr/>
        </p:nvGrpSpPr>
        <p:grpSpPr>
          <a:xfrm>
            <a:off x="1616887" y="457200"/>
            <a:ext cx="5910276" cy="779861"/>
            <a:chOff x="4289998" y="-1235026"/>
            <a:chExt cx="15756636" cy="2079087"/>
          </a:xfrm>
        </p:grpSpPr>
        <p:sp>
          <p:nvSpPr>
            <p:cNvPr id="29" name="TextBox 28"/>
            <p:cNvSpPr txBox="1"/>
            <p:nvPr/>
          </p:nvSpPr>
          <p:spPr>
            <a:xfrm>
              <a:off x="4289998" y="-1235026"/>
              <a:ext cx="15756636" cy="1446519"/>
            </a:xfrm>
            <a:prstGeom prst="rect">
              <a:avLst/>
            </a:prstGeom>
            <a:noFill/>
          </p:spPr>
          <p:txBody>
            <a:bodyPr wrap="none" lIns="34292" tIns="17146" rIns="34292" bIns="17146" rtlCol="0">
              <a:spAutoFit/>
            </a:bodyPr>
            <a:lstStyle/>
            <a:p>
              <a:pPr algn="ctr"/>
              <a:r>
                <a:rPr lang="en-US" sz="3301" b="1" spc="10" dirty="0">
                  <a:solidFill>
                    <a:schemeClr val="bg2">
                      <a:lumMod val="50000"/>
                    </a:schemeClr>
                  </a:solidFill>
                  <a:latin typeface="Arial" charset="0"/>
                  <a:ea typeface="Arial" charset="0"/>
                  <a:cs typeface="Arial" charset="0"/>
                </a:rPr>
                <a:t>Resources for Saving Money</a:t>
              </a:r>
              <a:endParaRPr lang="id-ID" sz="3301" b="1" spc="10" dirty="0">
                <a:solidFill>
                  <a:schemeClr val="bg2">
                    <a:lumMod val="50000"/>
                  </a:schemeClr>
                </a:solidFill>
                <a:latin typeface="Arial" charset="0"/>
                <a:ea typeface="Arial" charset="0"/>
                <a:cs typeface="Arial" charset="0"/>
              </a:endParaRPr>
            </a:p>
          </p:txBody>
        </p:sp>
        <p:sp>
          <p:nvSpPr>
            <p:cNvPr id="30" name="Rectangle 29"/>
            <p:cNvSpPr/>
            <p:nvPr/>
          </p:nvSpPr>
          <p:spPr>
            <a:xfrm>
              <a:off x="11412310" y="752624"/>
              <a:ext cx="1553038" cy="91437"/>
            </a:xfrm>
            <a:prstGeom prst="rect">
              <a:avLst/>
            </a:prstGeom>
            <a:solidFill>
              <a:schemeClr val="bg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4" name="TextBox 3">
            <a:extLst>
              <a:ext uri="{FF2B5EF4-FFF2-40B4-BE49-F238E27FC236}">
                <a16:creationId xmlns:a16="http://schemas.microsoft.com/office/drawing/2014/main" id="{9EC69517-306D-4A6B-B40F-0F0A4A8D5951}"/>
              </a:ext>
            </a:extLst>
          </p:cNvPr>
          <p:cNvSpPr txBox="1"/>
          <p:nvPr/>
        </p:nvSpPr>
        <p:spPr>
          <a:xfrm>
            <a:off x="5486400" y="6077634"/>
            <a:ext cx="3733800" cy="646331"/>
          </a:xfrm>
          <a:prstGeom prst="rect">
            <a:avLst/>
          </a:prstGeom>
          <a:noFill/>
        </p:spPr>
        <p:txBody>
          <a:bodyPr wrap="square" rtlCol="0">
            <a:spAutoFit/>
          </a:bodyPr>
          <a:lstStyle/>
          <a:p>
            <a:r>
              <a:rPr lang="en-US" dirty="0">
                <a:hlinkClick r:id="rId5"/>
              </a:rPr>
              <a:t>https://www.lgfcu.org/personal-finance</a:t>
            </a:r>
            <a:endParaRPr lang="en-US" dirty="0"/>
          </a:p>
        </p:txBody>
      </p:sp>
      <p:pic>
        <p:nvPicPr>
          <p:cNvPr id="8" name="Picture 7" descr="A close up of a sign&#10;&#10;Description automatically generated">
            <a:extLst>
              <a:ext uri="{FF2B5EF4-FFF2-40B4-BE49-F238E27FC236}">
                <a16:creationId xmlns:a16="http://schemas.microsoft.com/office/drawing/2014/main" id="{BE3F650D-07A4-44DD-BE57-A35BB7B15059}"/>
              </a:ext>
            </a:extLst>
          </p:cNvPr>
          <p:cNvPicPr>
            <a:picLocks noChangeAspect="1"/>
          </p:cNvPicPr>
          <p:nvPr/>
        </p:nvPicPr>
        <p:blipFill>
          <a:blip r:embed="rId6"/>
          <a:stretch>
            <a:fillRect/>
          </a:stretch>
        </p:blipFill>
        <p:spPr>
          <a:xfrm>
            <a:off x="320552" y="5893383"/>
            <a:ext cx="5381625" cy="183948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500"/>
                            </p:stCondLst>
                            <p:childTnLst>
                              <p:par>
                                <p:cTn id="19" presetID="12" presetClass="entr" presetSubtype="8"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4000"/>
                            </p:stCondLst>
                            <p:childTnLst>
                              <p:par>
                                <p:cTn id="28" presetID="1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ppt_x</p:attrName>
                                        </p:attrNameLst>
                                      </p:cBhvr>
                                      <p:tavLst>
                                        <p:tav tm="0">
                                          <p:val>
                                            <p:strVal val="#ppt_x-#ppt_w*1.125000"/>
                                          </p:val>
                                        </p:tav>
                                        <p:tav tm="100000">
                                          <p:val>
                                            <p:strVal val="#ppt_x"/>
                                          </p:val>
                                        </p:tav>
                                      </p:tavLst>
                                    </p:anim>
                                    <p:animEffect transition="in" filter="wipe(right)">
                                      <p:cBhvr>
                                        <p:cTn id="31" dur="500"/>
                                        <p:tgtEl>
                                          <p:spTgt spid="23"/>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0"/>
                            </p:stCondLst>
                            <p:childTnLst>
                              <p:par>
                                <p:cTn id="37" presetID="1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p:tgtEl>
                                          <p:spTgt spid="24"/>
                                        </p:tgtEl>
                                        <p:attrNameLst>
                                          <p:attrName>ppt_x</p:attrName>
                                        </p:attrNameLst>
                                      </p:cBhvr>
                                      <p:tavLst>
                                        <p:tav tm="0">
                                          <p:val>
                                            <p:strVal val="#ppt_x-#ppt_w*1.125000"/>
                                          </p:val>
                                        </p:tav>
                                        <p:tav tm="100000">
                                          <p:val>
                                            <p:strVal val="#ppt_x"/>
                                          </p:val>
                                        </p:tav>
                                      </p:tavLst>
                                    </p:anim>
                                    <p:animEffect transition="in" filter="wipe(right)">
                                      <p:cBhvr>
                                        <p:cTn id="40" dur="500"/>
                                        <p:tgtEl>
                                          <p:spTgt spid="24"/>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 grpId="0" animBg="1"/>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33400" y="2906811"/>
            <a:ext cx="1510531" cy="16708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1613" dirty="0">
              <a:latin typeface="Lato Light"/>
            </a:endParaRPr>
          </a:p>
        </p:txBody>
      </p:sp>
      <p:sp>
        <p:nvSpPr>
          <p:cNvPr id="35" name="Rectangle 34"/>
          <p:cNvSpPr/>
          <p:nvPr/>
        </p:nvSpPr>
        <p:spPr>
          <a:xfrm>
            <a:off x="2161448" y="2906811"/>
            <a:ext cx="1510531" cy="16708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1613" dirty="0">
              <a:latin typeface="Lato Light"/>
            </a:endParaRPr>
          </a:p>
        </p:txBody>
      </p:sp>
      <p:sp>
        <p:nvSpPr>
          <p:cNvPr id="36" name="Rectangle 35"/>
          <p:cNvSpPr/>
          <p:nvPr/>
        </p:nvSpPr>
        <p:spPr>
          <a:xfrm>
            <a:off x="3801071" y="2901127"/>
            <a:ext cx="1510531" cy="167087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1613" dirty="0">
              <a:latin typeface="Lato Light"/>
            </a:endParaRPr>
          </a:p>
        </p:txBody>
      </p:sp>
      <p:sp>
        <p:nvSpPr>
          <p:cNvPr id="37" name="Rectangle 36"/>
          <p:cNvSpPr/>
          <p:nvPr/>
        </p:nvSpPr>
        <p:spPr>
          <a:xfrm>
            <a:off x="5435745" y="2895601"/>
            <a:ext cx="1510531" cy="16708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1613" dirty="0">
              <a:latin typeface="Lato Light"/>
            </a:endParaRPr>
          </a:p>
        </p:txBody>
      </p:sp>
      <p:sp>
        <p:nvSpPr>
          <p:cNvPr id="38" name="Rectangle 37"/>
          <p:cNvSpPr/>
          <p:nvPr/>
        </p:nvSpPr>
        <p:spPr>
          <a:xfrm>
            <a:off x="7064160" y="2895601"/>
            <a:ext cx="1510531" cy="167087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1613" dirty="0">
              <a:latin typeface="Lato Light"/>
            </a:endParaRPr>
          </a:p>
        </p:txBody>
      </p:sp>
      <p:sp>
        <p:nvSpPr>
          <p:cNvPr id="39" name="TextBox 38"/>
          <p:cNvSpPr txBox="1"/>
          <p:nvPr/>
        </p:nvSpPr>
        <p:spPr>
          <a:xfrm>
            <a:off x="5485506" y="3124200"/>
            <a:ext cx="1411008" cy="1077218"/>
          </a:xfrm>
          <a:prstGeom prst="rect">
            <a:avLst/>
          </a:prstGeom>
          <a:noFill/>
        </p:spPr>
        <p:txBody>
          <a:bodyPr wrap="square" rtlCol="0">
            <a:spAutoFit/>
          </a:bodyPr>
          <a:lstStyle/>
          <a:p>
            <a:pPr algn="ctr"/>
            <a:r>
              <a:rPr lang="en-US" sz="1600" b="1" dirty="0">
                <a:solidFill>
                  <a:schemeClr val="bg1"/>
                </a:solidFill>
                <a:latin typeface="Trebuchet MS" charset="0"/>
                <a:ea typeface="Trebuchet MS" charset="0"/>
                <a:cs typeface="Trebuchet MS" charset="0"/>
              </a:rPr>
              <a:t>Review goals annually or after major life change</a:t>
            </a:r>
          </a:p>
        </p:txBody>
      </p:sp>
      <p:sp>
        <p:nvSpPr>
          <p:cNvPr id="40" name="TextBox 39"/>
          <p:cNvSpPr txBox="1"/>
          <p:nvPr/>
        </p:nvSpPr>
        <p:spPr>
          <a:xfrm>
            <a:off x="7113921" y="3124200"/>
            <a:ext cx="1411008" cy="1077218"/>
          </a:xfrm>
          <a:prstGeom prst="rect">
            <a:avLst/>
          </a:prstGeom>
          <a:noFill/>
        </p:spPr>
        <p:txBody>
          <a:bodyPr wrap="square" rtlCol="0">
            <a:spAutoFit/>
          </a:bodyPr>
          <a:lstStyle/>
          <a:p>
            <a:pPr algn="ctr"/>
            <a:r>
              <a:rPr lang="en-US" sz="1600" b="1" dirty="0">
                <a:solidFill>
                  <a:schemeClr val="bg1"/>
                </a:solidFill>
                <a:latin typeface="Trebuchet MS" charset="0"/>
                <a:ea typeface="Trebuchet MS" charset="0"/>
                <a:cs typeface="Trebuchet MS" charset="0"/>
              </a:rPr>
              <a:t>Does spending plan fit </a:t>
            </a:r>
            <a:br>
              <a:rPr lang="en-US" sz="1600" b="1" dirty="0">
                <a:solidFill>
                  <a:schemeClr val="bg1"/>
                </a:solidFill>
                <a:latin typeface="Trebuchet MS" charset="0"/>
                <a:ea typeface="Trebuchet MS" charset="0"/>
                <a:cs typeface="Trebuchet MS" charset="0"/>
              </a:rPr>
            </a:br>
            <a:r>
              <a:rPr lang="en-US" sz="1600" b="1" dirty="0">
                <a:solidFill>
                  <a:schemeClr val="bg1"/>
                </a:solidFill>
                <a:latin typeface="Trebuchet MS" charset="0"/>
                <a:ea typeface="Trebuchet MS" charset="0"/>
                <a:cs typeface="Trebuchet MS" charset="0"/>
              </a:rPr>
              <a:t>with goals?</a:t>
            </a:r>
          </a:p>
        </p:txBody>
      </p:sp>
      <p:sp>
        <p:nvSpPr>
          <p:cNvPr id="41" name="TextBox 40"/>
          <p:cNvSpPr txBox="1"/>
          <p:nvPr/>
        </p:nvSpPr>
        <p:spPr>
          <a:xfrm>
            <a:off x="3850832" y="3124200"/>
            <a:ext cx="1411008" cy="830997"/>
          </a:xfrm>
          <a:prstGeom prst="rect">
            <a:avLst/>
          </a:prstGeom>
          <a:noFill/>
        </p:spPr>
        <p:txBody>
          <a:bodyPr wrap="square" rtlCol="0">
            <a:spAutoFit/>
          </a:bodyPr>
          <a:lstStyle/>
          <a:p>
            <a:pPr algn="ctr"/>
            <a:r>
              <a:rPr lang="en-US" sz="1600" b="1" dirty="0">
                <a:solidFill>
                  <a:schemeClr val="bg1"/>
                </a:solidFill>
                <a:latin typeface="Trebuchet MS" charset="0"/>
                <a:ea typeface="Trebuchet MS" charset="0"/>
                <a:cs typeface="Trebuchet MS" charset="0"/>
              </a:rPr>
              <a:t>Balance</a:t>
            </a:r>
          </a:p>
          <a:p>
            <a:pPr algn="ctr"/>
            <a:r>
              <a:rPr lang="en-US" sz="1600" b="1" dirty="0">
                <a:solidFill>
                  <a:schemeClr val="bg1"/>
                </a:solidFill>
                <a:latin typeface="Trebuchet MS" charset="0"/>
                <a:ea typeface="Trebuchet MS" charset="0"/>
                <a:cs typeface="Trebuchet MS" charset="0"/>
              </a:rPr>
              <a:t>checkbook</a:t>
            </a:r>
          </a:p>
          <a:p>
            <a:pPr algn="ctr"/>
            <a:r>
              <a:rPr lang="en-US" sz="1600" b="1" dirty="0">
                <a:solidFill>
                  <a:schemeClr val="bg1"/>
                </a:solidFill>
                <a:latin typeface="Trebuchet MS" charset="0"/>
                <a:ea typeface="Trebuchet MS" charset="0"/>
                <a:cs typeface="Trebuchet MS" charset="0"/>
              </a:rPr>
              <a:t>regularly</a:t>
            </a:r>
          </a:p>
        </p:txBody>
      </p:sp>
      <p:sp>
        <p:nvSpPr>
          <p:cNvPr id="42" name="TextBox 41"/>
          <p:cNvSpPr txBox="1"/>
          <p:nvPr/>
        </p:nvSpPr>
        <p:spPr>
          <a:xfrm>
            <a:off x="2211209" y="3124200"/>
            <a:ext cx="1411008" cy="584775"/>
          </a:xfrm>
          <a:prstGeom prst="rect">
            <a:avLst/>
          </a:prstGeom>
          <a:noFill/>
        </p:spPr>
        <p:txBody>
          <a:bodyPr wrap="square" rtlCol="0">
            <a:spAutoFit/>
          </a:bodyPr>
          <a:lstStyle/>
          <a:p>
            <a:pPr algn="ctr"/>
            <a:r>
              <a:rPr lang="en-US" sz="1600" b="1" dirty="0">
                <a:solidFill>
                  <a:schemeClr val="bg1"/>
                </a:solidFill>
                <a:latin typeface="Trebuchet MS" charset="0"/>
                <a:ea typeface="Trebuchet MS" charset="0"/>
                <a:cs typeface="Trebuchet MS" charset="0"/>
              </a:rPr>
              <a:t>Pay bills</a:t>
            </a:r>
          </a:p>
          <a:p>
            <a:pPr algn="ctr"/>
            <a:r>
              <a:rPr lang="en-US" sz="1600" b="1" dirty="0">
                <a:solidFill>
                  <a:schemeClr val="bg1"/>
                </a:solidFill>
                <a:latin typeface="Trebuchet MS" charset="0"/>
                <a:ea typeface="Trebuchet MS" charset="0"/>
                <a:cs typeface="Trebuchet MS" charset="0"/>
              </a:rPr>
              <a:t>regularly</a:t>
            </a:r>
          </a:p>
        </p:txBody>
      </p:sp>
      <p:sp>
        <p:nvSpPr>
          <p:cNvPr id="43" name="TextBox 42"/>
          <p:cNvSpPr txBox="1"/>
          <p:nvPr/>
        </p:nvSpPr>
        <p:spPr>
          <a:xfrm>
            <a:off x="583161" y="3124200"/>
            <a:ext cx="1411008" cy="830997"/>
          </a:xfrm>
          <a:prstGeom prst="rect">
            <a:avLst/>
          </a:prstGeom>
          <a:noFill/>
        </p:spPr>
        <p:txBody>
          <a:bodyPr wrap="square" rtlCol="0">
            <a:spAutoFit/>
          </a:bodyPr>
          <a:lstStyle/>
          <a:p>
            <a:pPr algn="ctr"/>
            <a:r>
              <a:rPr lang="en-US" sz="1600" b="1" dirty="0">
                <a:solidFill>
                  <a:schemeClr val="bg1"/>
                </a:solidFill>
                <a:latin typeface="Trebuchet MS" charset="0"/>
                <a:ea typeface="Trebuchet MS" charset="0"/>
                <a:cs typeface="Trebuchet MS" charset="0"/>
              </a:rPr>
              <a:t>Track</a:t>
            </a:r>
          </a:p>
          <a:p>
            <a:pPr algn="ctr"/>
            <a:r>
              <a:rPr lang="en-US" sz="1600" b="1" dirty="0">
                <a:solidFill>
                  <a:schemeClr val="bg1"/>
                </a:solidFill>
                <a:latin typeface="Trebuchet MS" charset="0"/>
                <a:ea typeface="Trebuchet MS" charset="0"/>
                <a:cs typeface="Trebuchet MS" charset="0"/>
              </a:rPr>
              <a:t>expenses</a:t>
            </a:r>
          </a:p>
          <a:p>
            <a:pPr algn="ctr"/>
            <a:r>
              <a:rPr lang="en-US" sz="1600" b="1" dirty="0">
                <a:solidFill>
                  <a:schemeClr val="bg1"/>
                </a:solidFill>
                <a:latin typeface="Trebuchet MS" charset="0"/>
                <a:ea typeface="Trebuchet MS" charset="0"/>
                <a:cs typeface="Trebuchet MS" charset="0"/>
              </a:rPr>
              <a:t>regularly</a:t>
            </a:r>
          </a:p>
        </p:txBody>
      </p:sp>
      <p:grpSp>
        <p:nvGrpSpPr>
          <p:cNvPr id="44" name="Group 43"/>
          <p:cNvGrpSpPr/>
          <p:nvPr/>
        </p:nvGrpSpPr>
        <p:grpSpPr>
          <a:xfrm>
            <a:off x="898897" y="1981200"/>
            <a:ext cx="779536" cy="712838"/>
            <a:chOff x="2046288" y="3759200"/>
            <a:chExt cx="296863" cy="271463"/>
          </a:xfrm>
          <a:solidFill>
            <a:schemeClr val="accent1"/>
          </a:solidFill>
        </p:grpSpPr>
        <p:sp>
          <p:nvSpPr>
            <p:cNvPr id="45" name="Rectangle 160"/>
            <p:cNvSpPr>
              <a:spLocks noChangeArrowheads="1"/>
            </p:cNvSpPr>
            <p:nvPr/>
          </p:nvSpPr>
          <p:spPr bwMode="auto">
            <a:xfrm>
              <a:off x="2065338" y="3973513"/>
              <a:ext cx="55563" cy="571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46" name="Rectangle 161"/>
            <p:cNvSpPr>
              <a:spLocks noChangeArrowheads="1"/>
            </p:cNvSpPr>
            <p:nvPr/>
          </p:nvSpPr>
          <p:spPr bwMode="auto">
            <a:xfrm>
              <a:off x="2139950" y="3935413"/>
              <a:ext cx="55563" cy="952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47" name="Rectangle 162"/>
            <p:cNvSpPr>
              <a:spLocks noChangeArrowheads="1"/>
            </p:cNvSpPr>
            <p:nvPr/>
          </p:nvSpPr>
          <p:spPr bwMode="auto">
            <a:xfrm>
              <a:off x="2212975" y="3898900"/>
              <a:ext cx="57150" cy="1317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48" name="Rectangle 163"/>
            <p:cNvSpPr>
              <a:spLocks noChangeArrowheads="1"/>
            </p:cNvSpPr>
            <p:nvPr/>
          </p:nvSpPr>
          <p:spPr bwMode="auto">
            <a:xfrm>
              <a:off x="2287588" y="3860800"/>
              <a:ext cx="55563" cy="1698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49" name="Freeform 164"/>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50" name="Group 49"/>
          <p:cNvGrpSpPr/>
          <p:nvPr/>
        </p:nvGrpSpPr>
        <p:grpSpPr>
          <a:xfrm>
            <a:off x="2512809" y="1888126"/>
            <a:ext cx="819019" cy="811867"/>
            <a:chOff x="-6350" y="1208088"/>
            <a:chExt cx="363538" cy="360363"/>
          </a:xfrm>
          <a:solidFill>
            <a:schemeClr val="accent2"/>
          </a:solidFill>
        </p:grpSpPr>
        <p:sp>
          <p:nvSpPr>
            <p:cNvPr id="51"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2" name="Freeform 6"/>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3"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55" name="Freeform 54"/>
          <p:cNvSpPr>
            <a:spLocks noChangeArrowheads="1"/>
          </p:cNvSpPr>
          <p:nvPr/>
        </p:nvSpPr>
        <p:spPr bwMode="auto">
          <a:xfrm>
            <a:off x="4163667" y="1981200"/>
            <a:ext cx="1045198" cy="689525"/>
          </a:xfrm>
          <a:custGeom>
            <a:avLst/>
            <a:gdLst>
              <a:gd name="T0" fmla="*/ 16141 w 21121"/>
              <a:gd name="T1" fmla="*/ 7960 h 13933"/>
              <a:gd name="T2" fmla="*/ 15147 w 21121"/>
              <a:gd name="T3" fmla="*/ 11831 h 13933"/>
              <a:gd name="T4" fmla="*/ 885 w 21121"/>
              <a:gd name="T5" fmla="*/ 13267 h 13933"/>
              <a:gd name="T6" fmla="*/ 662 w 21121"/>
              <a:gd name="T7" fmla="*/ 6192 h 13933"/>
              <a:gd name="T8" fmla="*/ 13045 w 21121"/>
              <a:gd name="T9" fmla="*/ 5972 h 13933"/>
              <a:gd name="T10" fmla="*/ 13930 w 21121"/>
              <a:gd name="T11" fmla="*/ 4536 h 13933"/>
              <a:gd name="T12" fmla="*/ 442 w 21121"/>
              <a:gd name="T13" fmla="*/ 3871 h 13933"/>
              <a:gd name="T14" fmla="*/ 0 w 21121"/>
              <a:gd name="T15" fmla="*/ 13381 h 13933"/>
              <a:gd name="T16" fmla="*/ 16364 w 21121"/>
              <a:gd name="T17" fmla="*/ 13932 h 13933"/>
              <a:gd name="T18" fmla="*/ 16806 w 21121"/>
              <a:gd name="T19" fmla="*/ 7408 h 13933"/>
              <a:gd name="T20" fmla="*/ 16141 w 21121"/>
              <a:gd name="T21" fmla="*/ 7960 h 13933"/>
              <a:gd name="T22" fmla="*/ 8736 w 21121"/>
              <a:gd name="T23" fmla="*/ 7850 h 13933"/>
              <a:gd name="T24" fmla="*/ 1769 w 21121"/>
              <a:gd name="T25" fmla="*/ 8183 h 13933"/>
              <a:gd name="T26" fmla="*/ 8736 w 21121"/>
              <a:gd name="T27" fmla="*/ 8625 h 13933"/>
              <a:gd name="T28" fmla="*/ 8736 w 21121"/>
              <a:gd name="T29" fmla="*/ 7850 h 13933"/>
              <a:gd name="T30" fmla="*/ 8736 w 21121"/>
              <a:gd name="T31" fmla="*/ 10504 h 13933"/>
              <a:gd name="T32" fmla="*/ 1769 w 21121"/>
              <a:gd name="T33" fmla="*/ 10946 h 13933"/>
              <a:gd name="T34" fmla="*/ 8736 w 21121"/>
              <a:gd name="T35" fmla="*/ 11279 h 13933"/>
              <a:gd name="T36" fmla="*/ 8736 w 21121"/>
              <a:gd name="T37" fmla="*/ 10504 h 13933"/>
              <a:gd name="T38" fmla="*/ 15257 w 21121"/>
              <a:gd name="T39" fmla="*/ 7850 h 13933"/>
              <a:gd name="T40" fmla="*/ 20345 w 21121"/>
              <a:gd name="T41" fmla="*/ 2325 h 13933"/>
              <a:gd name="T42" fmla="*/ 18685 w 21121"/>
              <a:gd name="T43" fmla="*/ 775 h 13933"/>
              <a:gd name="T44" fmla="*/ 13378 w 21121"/>
              <a:gd name="T45" fmla="*/ 5972 h 13933"/>
              <a:gd name="T46" fmla="*/ 14705 w 21121"/>
              <a:gd name="T47" fmla="*/ 8293 h 13933"/>
              <a:gd name="T48" fmla="*/ 12935 w 21121"/>
              <a:gd name="T49" fmla="*/ 6524 h 13933"/>
              <a:gd name="T50" fmla="*/ 11166 w 21121"/>
              <a:gd name="T51" fmla="*/ 10062 h 13933"/>
              <a:gd name="T52" fmla="*/ 14705 w 21121"/>
              <a:gd name="T53" fmla="*/ 8293 h 13933"/>
              <a:gd name="T54" fmla="*/ 15257 w 21121"/>
              <a:gd name="T55" fmla="*/ 3209 h 13933"/>
              <a:gd name="T56" fmla="*/ 17910 w 21121"/>
              <a:gd name="T57" fmla="*/ 333 h 13933"/>
              <a:gd name="T58" fmla="*/ 17249 w 21121"/>
              <a:gd name="T59" fmla="*/ 113 h 13933"/>
              <a:gd name="T60" fmla="*/ 14705 w 21121"/>
              <a:gd name="T61" fmla="*/ 3319 h 13933"/>
              <a:gd name="T62" fmla="*/ 21006 w 21121"/>
              <a:gd name="T63" fmla="*/ 1440 h 13933"/>
              <a:gd name="T64" fmla="*/ 20897 w 21121"/>
              <a:gd name="T65" fmla="*/ 1107 h 13933"/>
              <a:gd name="T66" fmla="*/ 19793 w 21121"/>
              <a:gd name="T67" fmla="*/ 223 h 13933"/>
              <a:gd name="T68" fmla="*/ 20677 w 21121"/>
              <a:gd name="T69" fmla="*/ 1769 h 1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21" h="13933">
                <a:moveTo>
                  <a:pt x="16141" y="7960"/>
                </a:moveTo>
                <a:lnTo>
                  <a:pt x="16141" y="7960"/>
                </a:lnTo>
                <a:cubicBezTo>
                  <a:pt x="16141" y="11056"/>
                  <a:pt x="16141" y="11056"/>
                  <a:pt x="16141" y="11056"/>
                </a:cubicBezTo>
                <a:cubicBezTo>
                  <a:pt x="16031" y="11388"/>
                  <a:pt x="15809" y="11940"/>
                  <a:pt x="15147" y="11831"/>
                </a:cubicBezTo>
                <a:cubicBezTo>
                  <a:pt x="15147" y="11831"/>
                  <a:pt x="15699" y="13158"/>
                  <a:pt x="14153" y="13267"/>
                </a:cubicBezTo>
                <a:cubicBezTo>
                  <a:pt x="885" y="13267"/>
                  <a:pt x="885" y="13267"/>
                  <a:pt x="885" y="13267"/>
                </a:cubicBezTo>
                <a:cubicBezTo>
                  <a:pt x="775" y="13267"/>
                  <a:pt x="662" y="13158"/>
                  <a:pt x="662" y="13048"/>
                </a:cubicBezTo>
                <a:cubicBezTo>
                  <a:pt x="662" y="6192"/>
                  <a:pt x="662" y="6192"/>
                  <a:pt x="662" y="6192"/>
                </a:cubicBezTo>
                <a:cubicBezTo>
                  <a:pt x="662" y="6082"/>
                  <a:pt x="775" y="5972"/>
                  <a:pt x="885" y="5972"/>
                </a:cubicBezTo>
                <a:cubicBezTo>
                  <a:pt x="13045" y="5972"/>
                  <a:pt x="13045" y="5972"/>
                  <a:pt x="13045" y="5972"/>
                </a:cubicBezTo>
                <a:cubicBezTo>
                  <a:pt x="13045" y="5640"/>
                  <a:pt x="13155" y="5307"/>
                  <a:pt x="13487" y="4978"/>
                </a:cubicBezTo>
                <a:cubicBezTo>
                  <a:pt x="13930" y="4536"/>
                  <a:pt x="13930" y="4536"/>
                  <a:pt x="13930" y="4536"/>
                </a:cubicBezTo>
                <a:cubicBezTo>
                  <a:pt x="14595" y="3871"/>
                  <a:pt x="14595" y="3871"/>
                  <a:pt x="14595" y="3871"/>
                </a:cubicBezTo>
                <a:cubicBezTo>
                  <a:pt x="442" y="3871"/>
                  <a:pt x="442" y="3871"/>
                  <a:pt x="442" y="3871"/>
                </a:cubicBezTo>
                <a:cubicBezTo>
                  <a:pt x="219" y="3871"/>
                  <a:pt x="0" y="3980"/>
                  <a:pt x="0" y="4313"/>
                </a:cubicBezTo>
                <a:cubicBezTo>
                  <a:pt x="0" y="13381"/>
                  <a:pt x="0" y="13381"/>
                  <a:pt x="0" y="13381"/>
                </a:cubicBezTo>
                <a:cubicBezTo>
                  <a:pt x="0" y="13710"/>
                  <a:pt x="219" y="13932"/>
                  <a:pt x="442" y="13932"/>
                </a:cubicBezTo>
                <a:cubicBezTo>
                  <a:pt x="16364" y="13932"/>
                  <a:pt x="16364" y="13932"/>
                  <a:pt x="16364" y="13932"/>
                </a:cubicBezTo>
                <a:cubicBezTo>
                  <a:pt x="16583" y="13932"/>
                  <a:pt x="16806" y="13710"/>
                  <a:pt x="16806" y="13381"/>
                </a:cubicBezTo>
                <a:cubicBezTo>
                  <a:pt x="16806" y="7408"/>
                  <a:pt x="16806" y="7408"/>
                  <a:pt x="16806" y="7408"/>
                </a:cubicBezTo>
                <a:cubicBezTo>
                  <a:pt x="16364" y="7850"/>
                  <a:pt x="16364" y="7850"/>
                  <a:pt x="16364" y="7850"/>
                </a:cubicBezTo>
                <a:cubicBezTo>
                  <a:pt x="16254" y="7960"/>
                  <a:pt x="16141" y="7960"/>
                  <a:pt x="16141" y="7960"/>
                </a:cubicBezTo>
                <a:close/>
                <a:moveTo>
                  <a:pt x="8736" y="7850"/>
                </a:moveTo>
                <a:lnTo>
                  <a:pt x="8736" y="7850"/>
                </a:lnTo>
                <a:cubicBezTo>
                  <a:pt x="2211" y="7850"/>
                  <a:pt x="2211" y="7850"/>
                  <a:pt x="2211" y="7850"/>
                </a:cubicBezTo>
                <a:cubicBezTo>
                  <a:pt x="1989" y="7850"/>
                  <a:pt x="1769" y="7960"/>
                  <a:pt x="1769" y="8183"/>
                </a:cubicBezTo>
                <a:cubicBezTo>
                  <a:pt x="1769" y="8402"/>
                  <a:pt x="1989" y="8625"/>
                  <a:pt x="2211" y="8625"/>
                </a:cubicBezTo>
                <a:cubicBezTo>
                  <a:pt x="8736" y="8625"/>
                  <a:pt x="8736" y="8625"/>
                  <a:pt x="8736" y="8625"/>
                </a:cubicBezTo>
                <a:cubicBezTo>
                  <a:pt x="8956" y="8625"/>
                  <a:pt x="9179" y="8402"/>
                  <a:pt x="9179" y="8183"/>
                </a:cubicBezTo>
                <a:cubicBezTo>
                  <a:pt x="9179" y="7960"/>
                  <a:pt x="8956" y="7850"/>
                  <a:pt x="8736" y="7850"/>
                </a:cubicBezTo>
                <a:close/>
                <a:moveTo>
                  <a:pt x="8736" y="10504"/>
                </a:moveTo>
                <a:lnTo>
                  <a:pt x="8736" y="10504"/>
                </a:lnTo>
                <a:cubicBezTo>
                  <a:pt x="2211" y="10504"/>
                  <a:pt x="2211" y="10504"/>
                  <a:pt x="2211" y="10504"/>
                </a:cubicBezTo>
                <a:cubicBezTo>
                  <a:pt x="1989" y="10504"/>
                  <a:pt x="1769" y="10727"/>
                  <a:pt x="1769" y="10946"/>
                </a:cubicBezTo>
                <a:cubicBezTo>
                  <a:pt x="1769" y="11169"/>
                  <a:pt x="1989" y="11279"/>
                  <a:pt x="2211" y="11279"/>
                </a:cubicBezTo>
                <a:cubicBezTo>
                  <a:pt x="8736" y="11279"/>
                  <a:pt x="8736" y="11279"/>
                  <a:pt x="8736" y="11279"/>
                </a:cubicBezTo>
                <a:cubicBezTo>
                  <a:pt x="8956" y="11279"/>
                  <a:pt x="9179" y="11169"/>
                  <a:pt x="9179" y="10946"/>
                </a:cubicBezTo>
                <a:cubicBezTo>
                  <a:pt x="9179" y="10727"/>
                  <a:pt x="8956" y="10504"/>
                  <a:pt x="8736" y="10504"/>
                </a:cubicBezTo>
                <a:close/>
                <a:moveTo>
                  <a:pt x="15257" y="7850"/>
                </a:moveTo>
                <a:lnTo>
                  <a:pt x="15257" y="7850"/>
                </a:lnTo>
                <a:cubicBezTo>
                  <a:pt x="17026" y="6305"/>
                  <a:pt x="18905" y="4646"/>
                  <a:pt x="20454" y="2767"/>
                </a:cubicBezTo>
                <a:cubicBezTo>
                  <a:pt x="20564" y="2654"/>
                  <a:pt x="20454" y="2434"/>
                  <a:pt x="20345" y="2325"/>
                </a:cubicBezTo>
                <a:cubicBezTo>
                  <a:pt x="19793" y="1769"/>
                  <a:pt x="19570" y="1440"/>
                  <a:pt x="18905" y="885"/>
                </a:cubicBezTo>
                <a:cubicBezTo>
                  <a:pt x="18795" y="775"/>
                  <a:pt x="18795" y="775"/>
                  <a:pt x="18685" y="775"/>
                </a:cubicBezTo>
                <a:cubicBezTo>
                  <a:pt x="18576" y="775"/>
                  <a:pt x="18466" y="775"/>
                  <a:pt x="18466" y="775"/>
                </a:cubicBezTo>
                <a:cubicBezTo>
                  <a:pt x="16697" y="2325"/>
                  <a:pt x="14927" y="4203"/>
                  <a:pt x="13378" y="5972"/>
                </a:cubicBezTo>
                <a:lnTo>
                  <a:pt x="15257" y="7850"/>
                </a:lnTo>
                <a:close/>
                <a:moveTo>
                  <a:pt x="14705" y="8293"/>
                </a:moveTo>
                <a:lnTo>
                  <a:pt x="14705" y="8293"/>
                </a:lnTo>
                <a:cubicBezTo>
                  <a:pt x="12935" y="6524"/>
                  <a:pt x="12935" y="6524"/>
                  <a:pt x="12935" y="6524"/>
                </a:cubicBezTo>
                <a:cubicBezTo>
                  <a:pt x="11276" y="8625"/>
                  <a:pt x="11389" y="9287"/>
                  <a:pt x="11389" y="9287"/>
                </a:cubicBezTo>
                <a:cubicBezTo>
                  <a:pt x="11276" y="9510"/>
                  <a:pt x="10947" y="9952"/>
                  <a:pt x="11166" y="10062"/>
                </a:cubicBezTo>
                <a:cubicBezTo>
                  <a:pt x="11389" y="10171"/>
                  <a:pt x="11608" y="10062"/>
                  <a:pt x="11941" y="9842"/>
                </a:cubicBezTo>
                <a:cubicBezTo>
                  <a:pt x="11941" y="9842"/>
                  <a:pt x="12603" y="10062"/>
                  <a:pt x="14705" y="8293"/>
                </a:cubicBezTo>
                <a:close/>
                <a:moveTo>
                  <a:pt x="15257" y="3209"/>
                </a:moveTo>
                <a:lnTo>
                  <a:pt x="15257" y="3209"/>
                </a:lnTo>
                <a:cubicBezTo>
                  <a:pt x="16031" y="2325"/>
                  <a:pt x="16916" y="1440"/>
                  <a:pt x="17801" y="775"/>
                </a:cubicBezTo>
                <a:cubicBezTo>
                  <a:pt x="17801" y="775"/>
                  <a:pt x="17910" y="555"/>
                  <a:pt x="17910" y="333"/>
                </a:cubicBezTo>
                <a:lnTo>
                  <a:pt x="17801" y="223"/>
                </a:lnTo>
                <a:cubicBezTo>
                  <a:pt x="17691" y="0"/>
                  <a:pt x="17468" y="0"/>
                  <a:pt x="17249" y="113"/>
                </a:cubicBezTo>
                <a:cubicBezTo>
                  <a:pt x="16364" y="885"/>
                  <a:pt x="15479" y="1769"/>
                  <a:pt x="14705" y="2767"/>
                </a:cubicBezTo>
                <a:cubicBezTo>
                  <a:pt x="14595" y="2877"/>
                  <a:pt x="14595" y="3096"/>
                  <a:pt x="14705" y="3319"/>
                </a:cubicBezTo>
                <a:cubicBezTo>
                  <a:pt x="15037" y="3538"/>
                  <a:pt x="15257" y="3209"/>
                  <a:pt x="15257" y="3209"/>
                </a:cubicBezTo>
                <a:close/>
                <a:moveTo>
                  <a:pt x="21006" y="1440"/>
                </a:moveTo>
                <a:lnTo>
                  <a:pt x="21006" y="1440"/>
                </a:lnTo>
                <a:cubicBezTo>
                  <a:pt x="21120" y="1327"/>
                  <a:pt x="21006" y="1217"/>
                  <a:pt x="20897" y="1107"/>
                </a:cubicBezTo>
                <a:cubicBezTo>
                  <a:pt x="20122" y="333"/>
                  <a:pt x="20122" y="333"/>
                  <a:pt x="20122" y="333"/>
                </a:cubicBezTo>
                <a:cubicBezTo>
                  <a:pt x="20012" y="223"/>
                  <a:pt x="19902" y="223"/>
                  <a:pt x="19793" y="223"/>
                </a:cubicBezTo>
                <a:cubicBezTo>
                  <a:pt x="19460" y="555"/>
                  <a:pt x="19460" y="555"/>
                  <a:pt x="19460" y="555"/>
                </a:cubicBezTo>
                <a:cubicBezTo>
                  <a:pt x="20677" y="1769"/>
                  <a:pt x="20677" y="1769"/>
                  <a:pt x="20677" y="1769"/>
                </a:cubicBezTo>
                <a:lnTo>
                  <a:pt x="21006" y="1440"/>
                </a:lnTo>
                <a:close/>
              </a:path>
            </a:pathLst>
          </a:custGeom>
          <a:solidFill>
            <a:schemeClr val="accent3"/>
          </a:solidFill>
          <a:ln>
            <a:noFill/>
          </a:ln>
          <a:effectLst/>
        </p:spPr>
        <p:txBody>
          <a:bodyPr wrap="none" anchor="ctr"/>
          <a:lstStyle/>
          <a:p>
            <a:endParaRPr lang="en-US"/>
          </a:p>
        </p:txBody>
      </p:sp>
      <p:grpSp>
        <p:nvGrpSpPr>
          <p:cNvPr id="56" name="Group 55"/>
          <p:cNvGrpSpPr/>
          <p:nvPr/>
        </p:nvGrpSpPr>
        <p:grpSpPr>
          <a:xfrm>
            <a:off x="5848728" y="1943096"/>
            <a:ext cx="684564" cy="723904"/>
            <a:chOff x="1497013" y="1843088"/>
            <a:chExt cx="276226" cy="292100"/>
          </a:xfrm>
          <a:solidFill>
            <a:schemeClr val="accent4"/>
          </a:solidFill>
        </p:grpSpPr>
        <p:sp>
          <p:nvSpPr>
            <p:cNvPr id="57" name="Freeform 23"/>
            <p:cNvSpPr>
              <a:spLocks noEditPoints="1"/>
            </p:cNvSpPr>
            <p:nvPr/>
          </p:nvSpPr>
          <p:spPr bwMode="auto">
            <a:xfrm>
              <a:off x="1663701" y="1951038"/>
              <a:ext cx="109538" cy="184150"/>
            </a:xfrm>
            <a:custGeom>
              <a:avLst/>
              <a:gdLst/>
              <a:ahLst/>
              <a:cxnLst>
                <a:cxn ang="0">
                  <a:pos x="22" y="0"/>
                </a:cxn>
                <a:cxn ang="0">
                  <a:pos x="0" y="22"/>
                </a:cxn>
                <a:cxn ang="0">
                  <a:pos x="7" y="38"/>
                </a:cxn>
                <a:cxn ang="0">
                  <a:pos x="7" y="73"/>
                </a:cxn>
                <a:cxn ang="0">
                  <a:pos x="22" y="58"/>
                </a:cxn>
                <a:cxn ang="0">
                  <a:pos x="36" y="73"/>
                </a:cxn>
                <a:cxn ang="0">
                  <a:pos x="36" y="38"/>
                </a:cxn>
                <a:cxn ang="0">
                  <a:pos x="43" y="22"/>
                </a:cxn>
                <a:cxn ang="0">
                  <a:pos x="22" y="0"/>
                </a:cxn>
                <a:cxn ang="0">
                  <a:pos x="22" y="37"/>
                </a:cxn>
                <a:cxn ang="0">
                  <a:pos x="7" y="22"/>
                </a:cxn>
                <a:cxn ang="0">
                  <a:pos x="22" y="7"/>
                </a:cxn>
                <a:cxn ang="0">
                  <a:pos x="36" y="22"/>
                </a:cxn>
                <a:cxn ang="0">
                  <a:pos x="22" y="37"/>
                </a:cxn>
              </a:cxnLst>
              <a:rect l="0" t="0" r="r" b="b"/>
              <a:pathLst>
                <a:path w="43" h="73">
                  <a:moveTo>
                    <a:pt x="22" y="0"/>
                  </a:moveTo>
                  <a:cubicBezTo>
                    <a:pt x="10" y="0"/>
                    <a:pt x="0" y="10"/>
                    <a:pt x="0" y="22"/>
                  </a:cubicBezTo>
                  <a:cubicBezTo>
                    <a:pt x="0" y="28"/>
                    <a:pt x="3" y="34"/>
                    <a:pt x="7" y="38"/>
                  </a:cubicBezTo>
                  <a:cubicBezTo>
                    <a:pt x="7" y="73"/>
                    <a:pt x="7" y="73"/>
                    <a:pt x="7" y="73"/>
                  </a:cubicBezTo>
                  <a:cubicBezTo>
                    <a:pt x="22" y="58"/>
                    <a:pt x="22" y="58"/>
                    <a:pt x="22" y="58"/>
                  </a:cubicBezTo>
                  <a:cubicBezTo>
                    <a:pt x="36" y="73"/>
                    <a:pt x="36" y="73"/>
                    <a:pt x="36" y="73"/>
                  </a:cubicBezTo>
                  <a:cubicBezTo>
                    <a:pt x="36" y="38"/>
                    <a:pt x="36" y="38"/>
                    <a:pt x="36" y="38"/>
                  </a:cubicBezTo>
                  <a:cubicBezTo>
                    <a:pt x="40" y="34"/>
                    <a:pt x="43" y="28"/>
                    <a:pt x="43" y="22"/>
                  </a:cubicBezTo>
                  <a:cubicBezTo>
                    <a:pt x="43" y="10"/>
                    <a:pt x="34" y="0"/>
                    <a:pt x="22" y="0"/>
                  </a:cubicBezTo>
                  <a:close/>
                  <a:moveTo>
                    <a:pt x="22" y="37"/>
                  </a:moveTo>
                  <a:cubicBezTo>
                    <a:pt x="14" y="37"/>
                    <a:pt x="7" y="30"/>
                    <a:pt x="7" y="22"/>
                  </a:cubicBezTo>
                  <a:cubicBezTo>
                    <a:pt x="7" y="14"/>
                    <a:pt x="14" y="7"/>
                    <a:pt x="22" y="7"/>
                  </a:cubicBezTo>
                  <a:cubicBezTo>
                    <a:pt x="30" y="7"/>
                    <a:pt x="36" y="14"/>
                    <a:pt x="36" y="22"/>
                  </a:cubicBezTo>
                  <a:cubicBezTo>
                    <a:pt x="36" y="30"/>
                    <a:pt x="30" y="37"/>
                    <a:pt x="22" y="37"/>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24"/>
            <p:cNvSpPr>
              <a:spLocks/>
            </p:cNvSpPr>
            <p:nvPr/>
          </p:nvSpPr>
          <p:spPr bwMode="auto">
            <a:xfrm>
              <a:off x="1497013" y="1843088"/>
              <a:ext cx="239713" cy="292100"/>
            </a:xfrm>
            <a:custGeom>
              <a:avLst/>
              <a:gdLst/>
              <a:ahLst/>
              <a:cxnLst>
                <a:cxn ang="0">
                  <a:pos x="78" y="160"/>
                </a:cxn>
                <a:cxn ang="0">
                  <a:pos x="24" y="160"/>
                </a:cxn>
                <a:cxn ang="0">
                  <a:pos x="24" y="22"/>
                </a:cxn>
                <a:cxn ang="0">
                  <a:pos x="89" y="22"/>
                </a:cxn>
                <a:cxn ang="0">
                  <a:pos x="123" y="57"/>
                </a:cxn>
                <a:cxn ang="0">
                  <a:pos x="151" y="57"/>
                </a:cxn>
                <a:cxn ang="0">
                  <a:pos x="151" y="52"/>
                </a:cxn>
                <a:cxn ang="0">
                  <a:pos x="99" y="0"/>
                </a:cxn>
                <a:cxn ang="0">
                  <a:pos x="0" y="0"/>
                </a:cxn>
                <a:cxn ang="0">
                  <a:pos x="0" y="184"/>
                </a:cxn>
                <a:cxn ang="0">
                  <a:pos x="101" y="184"/>
                </a:cxn>
                <a:cxn ang="0">
                  <a:pos x="78" y="162"/>
                </a:cxn>
                <a:cxn ang="0">
                  <a:pos x="78" y="160"/>
                </a:cxn>
              </a:cxnLst>
              <a:rect l="0" t="0" r="r" b="b"/>
              <a:pathLst>
                <a:path w="151" h="184">
                  <a:moveTo>
                    <a:pt x="78" y="160"/>
                  </a:moveTo>
                  <a:lnTo>
                    <a:pt x="24" y="160"/>
                  </a:lnTo>
                  <a:lnTo>
                    <a:pt x="24" y="22"/>
                  </a:lnTo>
                  <a:lnTo>
                    <a:pt x="89" y="22"/>
                  </a:lnTo>
                  <a:lnTo>
                    <a:pt x="123" y="57"/>
                  </a:lnTo>
                  <a:lnTo>
                    <a:pt x="151" y="57"/>
                  </a:lnTo>
                  <a:lnTo>
                    <a:pt x="151" y="52"/>
                  </a:lnTo>
                  <a:lnTo>
                    <a:pt x="99" y="0"/>
                  </a:lnTo>
                  <a:lnTo>
                    <a:pt x="0" y="0"/>
                  </a:lnTo>
                  <a:lnTo>
                    <a:pt x="0" y="184"/>
                  </a:lnTo>
                  <a:lnTo>
                    <a:pt x="101" y="184"/>
                  </a:lnTo>
                  <a:lnTo>
                    <a:pt x="78" y="162"/>
                  </a:lnTo>
                  <a:lnTo>
                    <a:pt x="78" y="160"/>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Rectangle 25"/>
            <p:cNvSpPr>
              <a:spLocks noChangeArrowheads="1"/>
            </p:cNvSpPr>
            <p:nvPr/>
          </p:nvSpPr>
          <p:spPr bwMode="auto">
            <a:xfrm>
              <a:off x="1552576" y="1933575"/>
              <a:ext cx="93663" cy="174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60" name="Rectangle 26"/>
            <p:cNvSpPr>
              <a:spLocks noChangeArrowheads="1"/>
            </p:cNvSpPr>
            <p:nvPr/>
          </p:nvSpPr>
          <p:spPr bwMode="auto">
            <a:xfrm>
              <a:off x="1552576" y="1968500"/>
              <a:ext cx="93663" cy="20638"/>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61" name="Rectangle 27"/>
            <p:cNvSpPr>
              <a:spLocks noChangeArrowheads="1"/>
            </p:cNvSpPr>
            <p:nvPr/>
          </p:nvSpPr>
          <p:spPr bwMode="auto">
            <a:xfrm>
              <a:off x="1552576" y="2006600"/>
              <a:ext cx="93663" cy="174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grpSp>
      <p:grpSp>
        <p:nvGrpSpPr>
          <p:cNvPr id="62" name="Group 61"/>
          <p:cNvGrpSpPr/>
          <p:nvPr/>
        </p:nvGrpSpPr>
        <p:grpSpPr>
          <a:xfrm>
            <a:off x="7568831" y="1943096"/>
            <a:ext cx="501188" cy="723904"/>
            <a:chOff x="4098925" y="2674938"/>
            <a:chExt cx="2554288" cy="3689350"/>
          </a:xfrm>
          <a:solidFill>
            <a:schemeClr val="accent5"/>
          </a:solidFill>
        </p:grpSpPr>
        <p:sp>
          <p:nvSpPr>
            <p:cNvPr id="63" name="Freeform 62"/>
            <p:cNvSpPr>
              <a:spLocks noChangeArrowheads="1"/>
            </p:cNvSpPr>
            <p:nvPr/>
          </p:nvSpPr>
          <p:spPr bwMode="auto">
            <a:xfrm>
              <a:off x="4098925" y="2674938"/>
              <a:ext cx="2554288" cy="2620962"/>
            </a:xfrm>
            <a:custGeom>
              <a:avLst/>
              <a:gdLst>
                <a:gd name="T0" fmla="*/ 6093 w 7094"/>
                <a:gd name="T1" fmla="*/ 844 h 7282"/>
                <a:gd name="T2" fmla="*/ 6093 w 7094"/>
                <a:gd name="T3" fmla="*/ 844 h 7282"/>
                <a:gd name="T4" fmla="*/ 3655 w 7094"/>
                <a:gd name="T5" fmla="*/ 0 h 7282"/>
                <a:gd name="T6" fmla="*/ 1219 w 7094"/>
                <a:gd name="T7" fmla="*/ 876 h 7282"/>
                <a:gd name="T8" fmla="*/ 0 w 7094"/>
                <a:gd name="T9" fmla="*/ 3376 h 7282"/>
                <a:gd name="T10" fmla="*/ 2062 w 7094"/>
                <a:gd name="T11" fmla="*/ 3376 h 7282"/>
                <a:gd name="T12" fmla="*/ 3500 w 7094"/>
                <a:gd name="T13" fmla="*/ 1844 h 7282"/>
                <a:gd name="T14" fmla="*/ 4343 w 7094"/>
                <a:gd name="T15" fmla="*/ 2157 h 7282"/>
                <a:gd name="T16" fmla="*/ 4686 w 7094"/>
                <a:gd name="T17" fmla="*/ 3032 h 7282"/>
                <a:gd name="T18" fmla="*/ 4499 w 7094"/>
                <a:gd name="T19" fmla="*/ 3751 h 7282"/>
                <a:gd name="T20" fmla="*/ 3843 w 7094"/>
                <a:gd name="T21" fmla="*/ 4407 h 7282"/>
                <a:gd name="T22" fmla="*/ 2718 w 7094"/>
                <a:gd name="T23" fmla="*/ 5437 h 7282"/>
                <a:gd name="T24" fmla="*/ 2500 w 7094"/>
                <a:gd name="T25" fmla="*/ 7000 h 7282"/>
                <a:gd name="T26" fmla="*/ 2500 w 7094"/>
                <a:gd name="T27" fmla="*/ 7281 h 7282"/>
                <a:gd name="T28" fmla="*/ 4405 w 7094"/>
                <a:gd name="T29" fmla="*/ 7281 h 7282"/>
                <a:gd name="T30" fmla="*/ 4561 w 7094"/>
                <a:gd name="T31" fmla="*/ 6437 h 7282"/>
                <a:gd name="T32" fmla="*/ 5436 w 7094"/>
                <a:gd name="T33" fmla="*/ 5687 h 7282"/>
                <a:gd name="T34" fmla="*/ 7093 w 7094"/>
                <a:gd name="T35" fmla="*/ 3001 h 7282"/>
                <a:gd name="T36" fmla="*/ 6093 w 7094"/>
                <a:gd name="T37" fmla="*/ 844 h 7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94" h="7282">
                  <a:moveTo>
                    <a:pt x="6093" y="844"/>
                  </a:moveTo>
                  <a:lnTo>
                    <a:pt x="6093" y="844"/>
                  </a:lnTo>
                  <a:cubicBezTo>
                    <a:pt x="5436" y="282"/>
                    <a:pt x="4624" y="0"/>
                    <a:pt x="3655" y="0"/>
                  </a:cubicBezTo>
                  <a:cubicBezTo>
                    <a:pt x="2687" y="0"/>
                    <a:pt x="1875" y="282"/>
                    <a:pt x="1219" y="876"/>
                  </a:cubicBezTo>
                  <a:cubicBezTo>
                    <a:pt x="562" y="1438"/>
                    <a:pt x="125" y="2282"/>
                    <a:pt x="0" y="3376"/>
                  </a:cubicBezTo>
                  <a:cubicBezTo>
                    <a:pt x="2062" y="3376"/>
                    <a:pt x="2062" y="3376"/>
                    <a:pt x="2062" y="3376"/>
                  </a:cubicBezTo>
                  <a:cubicBezTo>
                    <a:pt x="2219" y="2344"/>
                    <a:pt x="2687" y="1844"/>
                    <a:pt x="3500" y="1844"/>
                  </a:cubicBezTo>
                  <a:cubicBezTo>
                    <a:pt x="3811" y="1844"/>
                    <a:pt x="4093" y="1938"/>
                    <a:pt x="4343" y="2157"/>
                  </a:cubicBezTo>
                  <a:cubicBezTo>
                    <a:pt x="4561" y="2376"/>
                    <a:pt x="4686" y="2657"/>
                    <a:pt x="4686" y="3032"/>
                  </a:cubicBezTo>
                  <a:cubicBezTo>
                    <a:pt x="4686" y="3313"/>
                    <a:pt x="4624" y="3563"/>
                    <a:pt x="4499" y="3751"/>
                  </a:cubicBezTo>
                  <a:cubicBezTo>
                    <a:pt x="4374" y="3969"/>
                    <a:pt x="4155" y="4188"/>
                    <a:pt x="3843" y="4407"/>
                  </a:cubicBezTo>
                  <a:cubicBezTo>
                    <a:pt x="3219" y="4844"/>
                    <a:pt x="2875" y="5187"/>
                    <a:pt x="2718" y="5437"/>
                  </a:cubicBezTo>
                  <a:cubicBezTo>
                    <a:pt x="2594" y="5656"/>
                    <a:pt x="2500" y="6093"/>
                    <a:pt x="2500" y="7000"/>
                  </a:cubicBezTo>
                  <a:cubicBezTo>
                    <a:pt x="2500" y="7281"/>
                    <a:pt x="2500" y="7281"/>
                    <a:pt x="2500" y="7281"/>
                  </a:cubicBezTo>
                  <a:cubicBezTo>
                    <a:pt x="4405" y="7281"/>
                    <a:pt x="4405" y="7281"/>
                    <a:pt x="4405" y="7281"/>
                  </a:cubicBezTo>
                  <a:cubicBezTo>
                    <a:pt x="4405" y="6812"/>
                    <a:pt x="4468" y="6593"/>
                    <a:pt x="4561" y="6437"/>
                  </a:cubicBezTo>
                  <a:cubicBezTo>
                    <a:pt x="4686" y="6250"/>
                    <a:pt x="4968" y="5999"/>
                    <a:pt x="5436" y="5687"/>
                  </a:cubicBezTo>
                  <a:cubicBezTo>
                    <a:pt x="6530" y="4969"/>
                    <a:pt x="7093" y="4063"/>
                    <a:pt x="7093" y="3001"/>
                  </a:cubicBezTo>
                  <a:cubicBezTo>
                    <a:pt x="7093" y="2126"/>
                    <a:pt x="6749" y="1407"/>
                    <a:pt x="6093" y="8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3"/>
            <p:cNvSpPr>
              <a:spLocks noChangeArrowheads="1"/>
            </p:cNvSpPr>
            <p:nvPr/>
          </p:nvSpPr>
          <p:spPr bwMode="auto">
            <a:xfrm>
              <a:off x="4897438" y="5464175"/>
              <a:ext cx="911225" cy="900113"/>
            </a:xfrm>
            <a:custGeom>
              <a:avLst/>
              <a:gdLst>
                <a:gd name="T0" fmla="*/ 1281 w 2531"/>
                <a:gd name="T1" fmla="*/ 2500 h 2501"/>
                <a:gd name="T2" fmla="*/ 1281 w 2531"/>
                <a:gd name="T3" fmla="*/ 2500 h 2501"/>
                <a:gd name="T4" fmla="*/ 375 w 2531"/>
                <a:gd name="T5" fmla="*/ 2187 h 2501"/>
                <a:gd name="T6" fmla="*/ 0 w 2531"/>
                <a:gd name="T7" fmla="*/ 1250 h 2501"/>
                <a:gd name="T8" fmla="*/ 375 w 2531"/>
                <a:gd name="T9" fmla="*/ 375 h 2501"/>
                <a:gd name="T10" fmla="*/ 1250 w 2531"/>
                <a:gd name="T11" fmla="*/ 0 h 2501"/>
                <a:gd name="T12" fmla="*/ 2155 w 2531"/>
                <a:gd name="T13" fmla="*/ 375 h 2501"/>
                <a:gd name="T14" fmla="*/ 2530 w 2531"/>
                <a:gd name="T15" fmla="*/ 1250 h 2501"/>
                <a:gd name="T16" fmla="*/ 2155 w 2531"/>
                <a:gd name="T17" fmla="*/ 2156 h 2501"/>
                <a:gd name="T18" fmla="*/ 1281 w 2531"/>
                <a:gd name="T19" fmla="*/ 250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1" h="2501">
                  <a:moveTo>
                    <a:pt x="1281" y="2500"/>
                  </a:moveTo>
                  <a:lnTo>
                    <a:pt x="1281" y="2500"/>
                  </a:lnTo>
                  <a:cubicBezTo>
                    <a:pt x="937" y="2500"/>
                    <a:pt x="656" y="2406"/>
                    <a:pt x="375" y="2187"/>
                  </a:cubicBezTo>
                  <a:cubicBezTo>
                    <a:pt x="125" y="1968"/>
                    <a:pt x="0" y="1656"/>
                    <a:pt x="0" y="1250"/>
                  </a:cubicBezTo>
                  <a:cubicBezTo>
                    <a:pt x="0" y="906"/>
                    <a:pt x="125" y="625"/>
                    <a:pt x="375" y="375"/>
                  </a:cubicBezTo>
                  <a:cubicBezTo>
                    <a:pt x="625" y="125"/>
                    <a:pt x="906" y="0"/>
                    <a:pt x="1250" y="0"/>
                  </a:cubicBezTo>
                  <a:cubicBezTo>
                    <a:pt x="1624" y="0"/>
                    <a:pt x="1905" y="125"/>
                    <a:pt x="2155" y="375"/>
                  </a:cubicBezTo>
                  <a:cubicBezTo>
                    <a:pt x="2405" y="625"/>
                    <a:pt x="2530" y="906"/>
                    <a:pt x="2530" y="1250"/>
                  </a:cubicBezTo>
                  <a:cubicBezTo>
                    <a:pt x="2530" y="1656"/>
                    <a:pt x="2405" y="1937"/>
                    <a:pt x="2155" y="2156"/>
                  </a:cubicBezTo>
                  <a:cubicBezTo>
                    <a:pt x="1905" y="2406"/>
                    <a:pt x="1624" y="2500"/>
                    <a:pt x="1281" y="250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5" name="TextBox 64"/>
          <p:cNvSpPr txBox="1"/>
          <p:nvPr/>
        </p:nvSpPr>
        <p:spPr>
          <a:xfrm>
            <a:off x="76200" y="76200"/>
            <a:ext cx="2743700" cy="830997"/>
          </a:xfrm>
          <a:prstGeom prst="rect">
            <a:avLst/>
          </a:prstGeom>
          <a:noFill/>
        </p:spPr>
        <p:txBody>
          <a:bodyPr wrap="none" rtlCol="0">
            <a:spAutoFit/>
          </a:bodyPr>
          <a:lstStyle/>
          <a:p>
            <a:r>
              <a:rPr lang="en-US" sz="2800" b="1" dirty="0">
                <a:solidFill>
                  <a:schemeClr val="accent3"/>
                </a:solidFill>
                <a:latin typeface="Arial Black" charset="0"/>
                <a:ea typeface="Arial Black" charset="0"/>
                <a:cs typeface="Arial Black" charset="0"/>
              </a:rPr>
              <a:t>STEP 5: </a:t>
            </a:r>
          </a:p>
          <a:p>
            <a:r>
              <a:rPr lang="en-US" sz="2000" b="1" spc="10" dirty="0">
                <a:solidFill>
                  <a:schemeClr val="tx1">
                    <a:lumMod val="50000"/>
                    <a:lumOff val="50000"/>
                  </a:schemeClr>
                </a:solidFill>
                <a:latin typeface="Arial" charset="0"/>
                <a:ea typeface="Arial" charset="0"/>
                <a:cs typeface="Arial" charset="0"/>
              </a:rPr>
              <a:t>Manage your system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ppt_y</p:attrName>
                                        </p:attrNameLst>
                                      </p:cBhvr>
                                      <p:tavLst>
                                        <p:tav tm="0">
                                          <p:val>
                                            <p:strVal val="#ppt_y+#ppt_h*1.125000"/>
                                          </p:val>
                                        </p:tav>
                                        <p:tav tm="100000">
                                          <p:val>
                                            <p:strVal val="#ppt_y"/>
                                          </p:val>
                                        </p:tav>
                                      </p:tavLst>
                                    </p:anim>
                                    <p:animEffect transition="in" filter="wipe(up)">
                                      <p:cBhvr>
                                        <p:cTn id="20" dur="500"/>
                                        <p:tgtEl>
                                          <p:spTgt spid="3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up)">
                                      <p:cBhvr>
                                        <p:cTn id="32" dur="500"/>
                                        <p:tgtEl>
                                          <p:spTgt spid="3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p:tgtEl>
                                          <p:spTgt spid="37"/>
                                        </p:tgtEl>
                                        <p:attrNameLst>
                                          <p:attrName>ppt_y</p:attrName>
                                        </p:attrNameLst>
                                      </p:cBhvr>
                                      <p:tavLst>
                                        <p:tav tm="0">
                                          <p:val>
                                            <p:strVal val="#ppt_y+#ppt_h*1.125000"/>
                                          </p:val>
                                        </p:tav>
                                        <p:tav tm="100000">
                                          <p:val>
                                            <p:strVal val="#ppt_y"/>
                                          </p:val>
                                        </p:tav>
                                      </p:tavLst>
                                    </p:anim>
                                    <p:animEffect transition="in" filter="wipe(up)">
                                      <p:cBhvr>
                                        <p:cTn id="44" dur="500"/>
                                        <p:tgtEl>
                                          <p:spTgt spid="3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p:tgtEl>
                                          <p:spTgt spid="38"/>
                                        </p:tgtEl>
                                        <p:attrNameLst>
                                          <p:attrName>ppt_y</p:attrName>
                                        </p:attrNameLst>
                                      </p:cBhvr>
                                      <p:tavLst>
                                        <p:tav tm="0">
                                          <p:val>
                                            <p:strVal val="#ppt_y+#ppt_h*1.125000"/>
                                          </p:val>
                                        </p:tav>
                                        <p:tav tm="100000">
                                          <p:val>
                                            <p:strVal val="#ppt_y"/>
                                          </p:val>
                                        </p:tav>
                                      </p:tavLst>
                                    </p:anim>
                                    <p:animEffect transition="in" filter="wipe(up)">
                                      <p:cBhvr>
                                        <p:cTn id="56" dur="500"/>
                                        <p:tgtEl>
                                          <p:spTgt spid="38"/>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4598948" cy="6886492"/>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98948" y="0"/>
            <a:ext cx="45450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
          <p:cNvSpPr txBox="1">
            <a:spLocks noChangeArrowheads="1"/>
          </p:cNvSpPr>
          <p:nvPr/>
        </p:nvSpPr>
        <p:spPr bwMode="auto">
          <a:xfrm>
            <a:off x="4876800" y="1477743"/>
            <a:ext cx="4572000" cy="55399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3000" b="1" dirty="0">
                <a:solidFill>
                  <a:schemeClr val="bg1"/>
                </a:solidFill>
                <a:latin typeface="Trebuchet MS" charset="0"/>
                <a:ea typeface="Trebuchet MS" charset="0"/>
                <a:cs typeface="Trebuchet MS" charset="0"/>
              </a:rPr>
              <a:t>How do you plan to…</a:t>
            </a:r>
          </a:p>
        </p:txBody>
      </p:sp>
      <p:sp>
        <p:nvSpPr>
          <p:cNvPr id="9" name="TextBox 8"/>
          <p:cNvSpPr txBox="1"/>
          <p:nvPr/>
        </p:nvSpPr>
        <p:spPr>
          <a:xfrm>
            <a:off x="4876800" y="2282320"/>
            <a:ext cx="4648200" cy="3000821"/>
          </a:xfrm>
          <a:prstGeom prst="rect">
            <a:avLst/>
          </a:prstGeom>
          <a:noFill/>
        </p:spPr>
        <p:txBody>
          <a:bodyPr wrap="square" rtlCol="0">
            <a:spAutoFit/>
          </a:bodyPr>
          <a:lstStyle/>
          <a:p>
            <a:pPr>
              <a:lnSpc>
                <a:spcPct val="150000"/>
              </a:lnSpc>
            </a:pPr>
            <a:r>
              <a:rPr lang="en-US" sz="2100" dirty="0">
                <a:solidFill>
                  <a:schemeClr val="bg1"/>
                </a:solidFill>
                <a:latin typeface="Trebuchet MS" charset="0"/>
                <a:ea typeface="Trebuchet MS" charset="0"/>
                <a:cs typeface="Trebuchet MS" charset="0"/>
              </a:rPr>
              <a:t>Find spending leaks</a:t>
            </a:r>
          </a:p>
          <a:p>
            <a:pPr>
              <a:lnSpc>
                <a:spcPct val="150000"/>
              </a:lnSpc>
            </a:pPr>
            <a:r>
              <a:rPr lang="en-US" sz="2100" dirty="0">
                <a:solidFill>
                  <a:schemeClr val="bg1"/>
                </a:solidFill>
                <a:latin typeface="Trebuchet MS" charset="0"/>
                <a:ea typeface="Trebuchet MS" charset="0"/>
                <a:cs typeface="Trebuchet MS" charset="0"/>
              </a:rPr>
              <a:t>Set SMART financial goals</a:t>
            </a:r>
          </a:p>
          <a:p>
            <a:pPr>
              <a:lnSpc>
                <a:spcPct val="150000"/>
              </a:lnSpc>
            </a:pPr>
            <a:r>
              <a:rPr lang="en-US" sz="2100" dirty="0">
                <a:solidFill>
                  <a:schemeClr val="bg1"/>
                </a:solidFill>
                <a:latin typeface="Trebuchet MS" charset="0"/>
                <a:ea typeface="Trebuchet MS" charset="0"/>
                <a:cs typeface="Trebuchet MS" charset="0"/>
              </a:rPr>
              <a:t>Track spending</a:t>
            </a:r>
          </a:p>
          <a:p>
            <a:pPr>
              <a:lnSpc>
                <a:spcPct val="150000"/>
              </a:lnSpc>
            </a:pPr>
            <a:r>
              <a:rPr lang="en-US" sz="2100" dirty="0">
                <a:solidFill>
                  <a:schemeClr val="bg1"/>
                </a:solidFill>
                <a:latin typeface="Trebuchet MS" charset="0"/>
                <a:ea typeface="Trebuchet MS" charset="0"/>
                <a:cs typeface="Trebuchet MS" charset="0"/>
              </a:rPr>
              <a:t>Create spending plan</a:t>
            </a:r>
          </a:p>
          <a:p>
            <a:pPr>
              <a:lnSpc>
                <a:spcPct val="150000"/>
              </a:lnSpc>
            </a:pPr>
            <a:r>
              <a:rPr lang="en-US" sz="2100" dirty="0">
                <a:solidFill>
                  <a:schemeClr val="bg1"/>
                </a:solidFill>
                <a:latin typeface="Trebuchet MS" charset="0"/>
                <a:ea typeface="Trebuchet MS" charset="0"/>
                <a:cs typeface="Trebuchet MS" charset="0"/>
              </a:rPr>
              <a:t>Audit progress and adjust goals</a:t>
            </a:r>
          </a:p>
          <a:p>
            <a:pPr>
              <a:lnSpc>
                <a:spcPct val="150000"/>
              </a:lnSpc>
            </a:pPr>
            <a:r>
              <a:rPr lang="en-US" sz="2100" dirty="0">
                <a:solidFill>
                  <a:schemeClr val="bg1"/>
                </a:solidFill>
                <a:latin typeface="Trebuchet MS" charset="0"/>
                <a:ea typeface="Trebuchet MS" charset="0"/>
                <a:cs typeface="Trebuchet MS" charset="0"/>
              </a:rPr>
              <a:t>Review spending plan annually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971800"/>
            <a:ext cx="4139761" cy="4950693"/>
          </a:xfrm>
          <a:prstGeom prst="rect">
            <a:avLst/>
          </a:prstGeom>
        </p:spPr>
      </p:pic>
      <p:grpSp>
        <p:nvGrpSpPr>
          <p:cNvPr id="2" name="Group 1"/>
          <p:cNvGrpSpPr/>
          <p:nvPr/>
        </p:nvGrpSpPr>
        <p:grpSpPr>
          <a:xfrm>
            <a:off x="150412" y="28492"/>
            <a:ext cx="6391635" cy="2886908"/>
            <a:chOff x="150412" y="28492"/>
            <a:chExt cx="6391635" cy="2886908"/>
          </a:xfrm>
        </p:grpSpPr>
        <p:sp>
          <p:nvSpPr>
            <p:cNvPr id="10" name="TextBox 9"/>
            <p:cNvSpPr txBox="1"/>
            <p:nvPr/>
          </p:nvSpPr>
          <p:spPr>
            <a:xfrm>
              <a:off x="150412" y="28492"/>
              <a:ext cx="4648200" cy="892552"/>
            </a:xfrm>
            <a:prstGeom prst="rect">
              <a:avLst/>
            </a:prstGeom>
            <a:noFill/>
          </p:spPr>
          <p:txBody>
            <a:bodyPr wrap="square" rtlCol="0">
              <a:spAutoFit/>
            </a:bodyPr>
            <a:lstStyle/>
            <a:p>
              <a:r>
                <a:rPr lang="en-US" sz="5200" b="1" dirty="0">
                  <a:solidFill>
                    <a:schemeClr val="bg2">
                      <a:lumMod val="50000"/>
                    </a:schemeClr>
                  </a:solidFill>
                  <a:latin typeface="Arial Black" charset="0"/>
                  <a:ea typeface="Arial Black" charset="0"/>
                  <a:cs typeface="Arial Black" charset="0"/>
                </a:rPr>
                <a:t>Develop</a:t>
              </a:r>
            </a:p>
          </p:txBody>
        </p:sp>
        <p:sp>
          <p:nvSpPr>
            <p:cNvPr id="11" name="TextBox 10"/>
            <p:cNvSpPr txBox="1"/>
            <p:nvPr/>
          </p:nvSpPr>
          <p:spPr>
            <a:xfrm>
              <a:off x="381000" y="762000"/>
              <a:ext cx="5108188" cy="707886"/>
            </a:xfrm>
            <a:prstGeom prst="rect">
              <a:avLst/>
            </a:prstGeom>
            <a:noFill/>
          </p:spPr>
          <p:txBody>
            <a:bodyPr wrap="square" rtlCol="0">
              <a:spAutoFit/>
            </a:bodyPr>
            <a:lstStyle/>
            <a:p>
              <a:r>
                <a:rPr lang="en-US" sz="4000" b="1" dirty="0">
                  <a:solidFill>
                    <a:schemeClr val="accent6">
                      <a:lumMod val="75000"/>
                    </a:schemeClr>
                  </a:solidFill>
                  <a:latin typeface="Arial" charset="0"/>
                  <a:ea typeface="Arial" charset="0"/>
                  <a:cs typeface="Arial" charset="0"/>
                </a:rPr>
                <a:t>your personal</a:t>
              </a:r>
            </a:p>
          </p:txBody>
        </p:sp>
        <p:sp>
          <p:nvSpPr>
            <p:cNvPr id="16" name="TextBox 15"/>
            <p:cNvSpPr txBox="1"/>
            <p:nvPr/>
          </p:nvSpPr>
          <p:spPr>
            <a:xfrm>
              <a:off x="1066800" y="1371600"/>
              <a:ext cx="4214556" cy="707886"/>
            </a:xfrm>
            <a:prstGeom prst="rect">
              <a:avLst/>
            </a:prstGeom>
            <a:noFill/>
          </p:spPr>
          <p:txBody>
            <a:bodyPr wrap="square" rtlCol="0">
              <a:spAutoFit/>
            </a:bodyPr>
            <a:lstStyle/>
            <a:p>
              <a:r>
                <a:rPr lang="en-US" sz="4000" b="1" dirty="0">
                  <a:solidFill>
                    <a:schemeClr val="accent5"/>
                  </a:solidFill>
                  <a:latin typeface="Arial" charset="0"/>
                  <a:ea typeface="Arial" charset="0"/>
                  <a:cs typeface="Arial" charset="0"/>
                </a:rPr>
                <a:t>Action Plan</a:t>
              </a:r>
            </a:p>
          </p:txBody>
        </p:sp>
        <p:sp>
          <p:nvSpPr>
            <p:cNvPr id="17" name="TextBox 16"/>
            <p:cNvSpPr txBox="1"/>
            <p:nvPr/>
          </p:nvSpPr>
          <p:spPr>
            <a:xfrm>
              <a:off x="1893847" y="1930515"/>
              <a:ext cx="4648200" cy="984885"/>
            </a:xfrm>
            <a:prstGeom prst="rect">
              <a:avLst/>
            </a:prstGeom>
            <a:noFill/>
          </p:spPr>
          <p:txBody>
            <a:bodyPr wrap="square" rtlCol="0">
              <a:spAutoFit/>
            </a:bodyPr>
            <a:lstStyle/>
            <a:p>
              <a:r>
                <a:rPr lang="en-US" sz="5800" b="1" dirty="0">
                  <a:solidFill>
                    <a:schemeClr val="tx2">
                      <a:lumMod val="60000"/>
                      <a:lumOff val="40000"/>
                    </a:schemeClr>
                  </a:solidFill>
                  <a:latin typeface="Arial Black" charset="0"/>
                  <a:ea typeface="Arial Black" charset="0"/>
                  <a:cs typeface="Arial Black" charset="0"/>
                </a:rPr>
                <a:t>NOW!</a:t>
              </a:r>
            </a:p>
          </p:txBody>
        </p:sp>
      </p:gr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87BF7C-6B96-44C8-BD63-4652CD5F3ABC}"/>
              </a:ext>
            </a:extLst>
          </p:cNvPr>
          <p:cNvGraphicFramePr>
            <a:graphicFrameLocks noChangeAspect="1"/>
          </p:cNvGraphicFramePr>
          <p:nvPr>
            <p:extLst>
              <p:ext uri="{D42A27DB-BD31-4B8C-83A1-F6EECF244321}">
                <p14:modId xmlns:p14="http://schemas.microsoft.com/office/powerpoint/2010/main" val="819613858"/>
              </p:ext>
            </p:extLst>
          </p:nvPr>
        </p:nvGraphicFramePr>
        <p:xfrm>
          <a:off x="98424" y="98424"/>
          <a:ext cx="8969375" cy="6988175"/>
        </p:xfrm>
        <a:graphic>
          <a:graphicData uri="http://schemas.openxmlformats.org/presentationml/2006/ole">
            <mc:AlternateContent xmlns:mc="http://schemas.openxmlformats.org/markup-compatibility/2006">
              <mc:Choice xmlns:v="urn:schemas-microsoft-com:vml" Requires="v">
                <p:oleObj spid="_x0000_s4124"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98424" y="98424"/>
                        <a:ext cx="8969375" cy="6988175"/>
                      </a:xfrm>
                      <a:prstGeom prst="rect">
                        <a:avLst/>
                      </a:prstGeom>
                    </p:spPr>
                  </p:pic>
                </p:oleObj>
              </mc:Fallback>
            </mc:AlternateContent>
          </a:graphicData>
        </a:graphic>
      </p:graphicFrame>
    </p:spTree>
    <p:extLst>
      <p:ext uri="{BB962C8B-B14F-4D97-AF65-F5344CB8AC3E}">
        <p14:creationId xmlns:p14="http://schemas.microsoft.com/office/powerpoint/2010/main" val="325717095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FBC998-07F5-47BC-A1A2-652C25BA05F3}"/>
              </a:ext>
            </a:extLst>
          </p:cNvPr>
          <p:cNvSpPr/>
          <p:nvPr/>
        </p:nvSpPr>
        <p:spPr>
          <a:xfrm>
            <a:off x="152400" y="1447801"/>
            <a:ext cx="6629399" cy="5509200"/>
          </a:xfrm>
          <a:prstGeom prst="rect">
            <a:avLst/>
          </a:prstGeom>
        </p:spPr>
        <p:txBody>
          <a:bodyPr wrap="square">
            <a:spAutoFit/>
          </a:bodyPr>
          <a:lstStyle/>
          <a:p>
            <a:r>
              <a:rPr lang="en-US" sz="2400" dirty="0">
                <a:solidFill>
                  <a:srgbClr val="336633"/>
                </a:solidFill>
                <a:latin typeface="ff-tisa-web-pro"/>
              </a:rPr>
              <a:t>Financial Counseling Program:</a:t>
            </a:r>
          </a:p>
          <a:p>
            <a:r>
              <a:rPr lang="en-US" sz="1600" i="1" dirty="0">
                <a:latin typeface="ff-tisa-web-pro"/>
              </a:rPr>
              <a:t>Let us help you reach your financial goals.</a:t>
            </a:r>
          </a:p>
          <a:p>
            <a:r>
              <a:rPr lang="en-US" sz="1600" dirty="0"/>
              <a:t>Branch staff can help your finances with solutions that fit your budget and your life, including:</a:t>
            </a:r>
          </a:p>
          <a:p>
            <a:r>
              <a:rPr lang="en-US" sz="2400" dirty="0">
                <a:solidFill>
                  <a:srgbClr val="336633"/>
                </a:solidFill>
                <a:latin typeface="ff-tisa-web-pro"/>
              </a:rPr>
              <a:t>Credit report review</a:t>
            </a:r>
          </a:p>
          <a:p>
            <a:r>
              <a:rPr lang="en-US" sz="1600" dirty="0"/>
              <a:t>Take the mystery out of credit reports. We'll help you understand your report, offer suggestions on how to maintain or improve your rating and show you how to protect yourself from identity theft.</a:t>
            </a:r>
          </a:p>
          <a:p>
            <a:r>
              <a:rPr lang="en-US" sz="2400" dirty="0">
                <a:solidFill>
                  <a:srgbClr val="336633"/>
                </a:solidFill>
                <a:latin typeface="ff-tisa-web-pro"/>
              </a:rPr>
              <a:t>Spending plan review</a:t>
            </a:r>
          </a:p>
          <a:p>
            <a:r>
              <a:rPr lang="en-US" sz="1600" dirty="0"/>
              <a:t>Get a summary of your current financial situation and find practical ways to adjust and monitor your spending patterns.</a:t>
            </a:r>
          </a:p>
          <a:p>
            <a:r>
              <a:rPr lang="en-US" sz="2400" dirty="0">
                <a:solidFill>
                  <a:srgbClr val="336633"/>
                </a:solidFill>
                <a:latin typeface="ff-tisa-web-pro"/>
              </a:rPr>
              <a:t>Debt elimination counseling</a:t>
            </a:r>
          </a:p>
          <a:p>
            <a:r>
              <a:rPr lang="en-US" sz="1600" dirty="0"/>
              <a:t>Yes, you can get out of debt! We can help you with manageable strategies to pay down your debt and stop the cycle of owing.</a:t>
            </a:r>
          </a:p>
          <a:p>
            <a:r>
              <a:rPr lang="en-US" sz="2400" dirty="0">
                <a:solidFill>
                  <a:srgbClr val="336633"/>
                </a:solidFill>
                <a:latin typeface="ff-tisa-web-pro"/>
              </a:rPr>
              <a:t>Future financial goals</a:t>
            </a:r>
          </a:p>
          <a:p>
            <a:r>
              <a:rPr lang="en-US" sz="1600" dirty="0"/>
              <a:t>Whether you’re saving for a college education or a trip around the world, let us help you make a plan to reach your goals.</a:t>
            </a:r>
          </a:p>
          <a:p>
            <a:endParaRPr lang="en-US" dirty="0"/>
          </a:p>
          <a:p>
            <a:r>
              <a:rPr lang="en-US" dirty="0">
                <a:effectLst/>
              </a:rPr>
              <a:t>*****Contact your loc</a:t>
            </a:r>
            <a:r>
              <a:rPr lang="en-US" dirty="0"/>
              <a:t>al branch for more information and details.</a:t>
            </a:r>
            <a:endParaRPr lang="en-US" dirty="0">
              <a:effectLst/>
            </a:endParaRPr>
          </a:p>
        </p:txBody>
      </p:sp>
      <p:pic>
        <p:nvPicPr>
          <p:cNvPr id="3" name="Picture 2" descr="A close up of a sign&#10;&#10;Description automatically generated">
            <a:extLst>
              <a:ext uri="{FF2B5EF4-FFF2-40B4-BE49-F238E27FC236}">
                <a16:creationId xmlns:a16="http://schemas.microsoft.com/office/drawing/2014/main" id="{5AD729FF-D245-4440-AABF-3628819B4BCC}"/>
              </a:ext>
            </a:extLst>
          </p:cNvPr>
          <p:cNvPicPr>
            <a:picLocks noChangeAspect="1"/>
          </p:cNvPicPr>
          <p:nvPr/>
        </p:nvPicPr>
        <p:blipFill>
          <a:blip r:embed="rId2"/>
          <a:stretch>
            <a:fillRect/>
          </a:stretch>
        </p:blipFill>
        <p:spPr>
          <a:xfrm>
            <a:off x="2786423" y="218193"/>
            <a:ext cx="3505200" cy="1198104"/>
          </a:xfrm>
          <a:prstGeom prst="rect">
            <a:avLst/>
          </a:prstGeom>
        </p:spPr>
      </p:pic>
      <p:pic>
        <p:nvPicPr>
          <p:cNvPr id="4" name="Picture 3">
            <a:extLst>
              <a:ext uri="{FF2B5EF4-FFF2-40B4-BE49-F238E27FC236}">
                <a16:creationId xmlns:a16="http://schemas.microsoft.com/office/drawing/2014/main" id="{4855AA2C-4494-487D-A59F-F0195840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78" y="1066800"/>
            <a:ext cx="2634022" cy="2895600"/>
          </a:xfrm>
          <a:prstGeom prst="rect">
            <a:avLst/>
          </a:prstGeom>
        </p:spPr>
      </p:pic>
    </p:spTree>
    <p:extLst>
      <p:ext uri="{BB962C8B-B14F-4D97-AF65-F5344CB8AC3E}">
        <p14:creationId xmlns:p14="http://schemas.microsoft.com/office/powerpoint/2010/main" val="353620455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1282" y="1889430"/>
            <a:ext cx="4079976" cy="914901"/>
            <a:chOff x="1601282" y="1889430"/>
            <a:chExt cx="4079976" cy="914901"/>
          </a:xfrm>
        </p:grpSpPr>
        <p:sp>
          <p:nvSpPr>
            <p:cNvPr id="96" name="AutoShape 13"/>
            <p:cNvSpPr>
              <a:spLocks/>
            </p:cNvSpPr>
            <p:nvPr/>
          </p:nvSpPr>
          <p:spPr bwMode="auto">
            <a:xfrm>
              <a:off x="1601282" y="1889430"/>
              <a:ext cx="4079976" cy="91490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5"/>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98" name="Rectangle 15"/>
            <p:cNvSpPr>
              <a:spLocks/>
            </p:cNvSpPr>
            <p:nvPr/>
          </p:nvSpPr>
          <p:spPr bwMode="auto">
            <a:xfrm>
              <a:off x="3351511" y="2191463"/>
              <a:ext cx="1972299" cy="267036"/>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000" b="1" dirty="0">
                  <a:solidFill>
                    <a:srgbClr val="FFFFFF"/>
                  </a:solidFill>
                  <a:latin typeface="Trebuchet MS" charset="0"/>
                  <a:ea typeface="Trebuchet MS" charset="0"/>
                  <a:cs typeface="Trebuchet MS" charset="0"/>
                  <a:sym typeface="Source Sans Pro Semibold Italic" charset="0"/>
                </a:rPr>
                <a:t>Free up time</a:t>
              </a:r>
            </a:p>
          </p:txBody>
        </p:sp>
      </p:grpSp>
      <p:grpSp>
        <p:nvGrpSpPr>
          <p:cNvPr id="29" name="Group 28"/>
          <p:cNvGrpSpPr/>
          <p:nvPr/>
        </p:nvGrpSpPr>
        <p:grpSpPr>
          <a:xfrm>
            <a:off x="1670419" y="439339"/>
            <a:ext cx="5803196" cy="779861"/>
            <a:chOff x="4432704" y="-1235026"/>
            <a:chExt cx="15471159" cy="2079087"/>
          </a:xfrm>
        </p:grpSpPr>
        <p:sp>
          <p:nvSpPr>
            <p:cNvPr id="30" name="TextBox 29"/>
            <p:cNvSpPr txBox="1"/>
            <p:nvPr/>
          </p:nvSpPr>
          <p:spPr>
            <a:xfrm>
              <a:off x="4432704" y="-1235026"/>
              <a:ext cx="15471159" cy="1446519"/>
            </a:xfrm>
            <a:prstGeom prst="rect">
              <a:avLst/>
            </a:prstGeom>
            <a:noFill/>
          </p:spPr>
          <p:txBody>
            <a:bodyPr wrap="none" lIns="34292" tIns="17146" rIns="34292" bIns="17146" rtlCol="0">
              <a:spAutoFit/>
            </a:bodyPr>
            <a:lstStyle/>
            <a:p>
              <a:pPr algn="ctr"/>
              <a:r>
                <a:rPr lang="en-US" sz="3301" b="1" spc="10" dirty="0">
                  <a:solidFill>
                    <a:schemeClr val="tx2"/>
                  </a:solidFill>
                  <a:latin typeface="Arial" charset="0"/>
                  <a:ea typeface="Arial" charset="0"/>
                  <a:cs typeface="Arial" charset="0"/>
                </a:rPr>
                <a:t>Benefits of Managing Money</a:t>
              </a:r>
              <a:endParaRPr lang="id-ID" sz="3301" b="1" spc="10" dirty="0">
                <a:solidFill>
                  <a:schemeClr val="tx2"/>
                </a:solidFill>
                <a:latin typeface="Arial" charset="0"/>
                <a:ea typeface="Arial" charset="0"/>
                <a:cs typeface="Arial" charset="0"/>
              </a:endParaRPr>
            </a:p>
          </p:txBody>
        </p:sp>
        <p:sp>
          <p:nvSpPr>
            <p:cNvPr id="31" name="Rectangle 30"/>
            <p:cNvSpPr/>
            <p:nvPr/>
          </p:nvSpPr>
          <p:spPr>
            <a:xfrm>
              <a:off x="11412310" y="752624"/>
              <a:ext cx="1553038" cy="91437"/>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a:solidFill>
                  <a:schemeClr val="accent2"/>
                </a:solidFill>
                <a:latin typeface="Open Sans Light"/>
              </a:endParaRPr>
            </a:p>
          </p:txBody>
        </p:sp>
      </p:grpSp>
      <p:sp>
        <p:nvSpPr>
          <p:cNvPr id="63" name="Rectangle 15"/>
          <p:cNvSpPr>
            <a:spLocks/>
          </p:cNvSpPr>
          <p:nvPr/>
        </p:nvSpPr>
        <p:spPr bwMode="auto">
          <a:xfrm>
            <a:off x="5893918" y="2100988"/>
            <a:ext cx="2792882" cy="457200"/>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300" b="1" dirty="0">
                <a:solidFill>
                  <a:schemeClr val="accent5"/>
                </a:solidFill>
                <a:latin typeface="Trebuchet MS" charset="0"/>
                <a:ea typeface="Trebuchet MS" charset="0"/>
                <a:cs typeface="Trebuchet MS" charset="0"/>
                <a:sym typeface="Source Sans Pro Semibold Italic" charset="0"/>
              </a:rPr>
              <a:t>Do things you enjoy</a:t>
            </a:r>
          </a:p>
        </p:txBody>
      </p:sp>
      <p:grpSp>
        <p:nvGrpSpPr>
          <p:cNvPr id="5" name="Group 4"/>
          <p:cNvGrpSpPr/>
          <p:nvPr/>
        </p:nvGrpSpPr>
        <p:grpSpPr>
          <a:xfrm>
            <a:off x="1601282" y="3902266"/>
            <a:ext cx="4079976" cy="914901"/>
            <a:chOff x="1601282" y="3902266"/>
            <a:chExt cx="4079976" cy="914901"/>
          </a:xfrm>
        </p:grpSpPr>
        <p:sp>
          <p:nvSpPr>
            <p:cNvPr id="50" name="AutoShape 13"/>
            <p:cNvSpPr>
              <a:spLocks/>
            </p:cNvSpPr>
            <p:nvPr/>
          </p:nvSpPr>
          <p:spPr bwMode="auto">
            <a:xfrm>
              <a:off x="1601282" y="3902266"/>
              <a:ext cx="4079976" cy="91490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3"/>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64" name="Rectangle 15"/>
            <p:cNvSpPr>
              <a:spLocks/>
            </p:cNvSpPr>
            <p:nvPr/>
          </p:nvSpPr>
          <p:spPr bwMode="auto">
            <a:xfrm>
              <a:off x="3351511" y="4216831"/>
              <a:ext cx="1972299" cy="267036"/>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000" b="1" dirty="0">
                  <a:solidFill>
                    <a:srgbClr val="FFFFFF"/>
                  </a:solidFill>
                  <a:latin typeface="Trebuchet MS" charset="0"/>
                  <a:ea typeface="Trebuchet MS" charset="0"/>
                  <a:cs typeface="Trebuchet MS" charset="0"/>
                  <a:sym typeface="Source Sans Pro Semibold Italic" charset="0"/>
                </a:rPr>
                <a:t>Achieve goals</a:t>
              </a:r>
            </a:p>
          </p:txBody>
        </p:sp>
      </p:grpSp>
      <p:grpSp>
        <p:nvGrpSpPr>
          <p:cNvPr id="4" name="Group 3"/>
          <p:cNvGrpSpPr/>
          <p:nvPr/>
        </p:nvGrpSpPr>
        <p:grpSpPr>
          <a:xfrm>
            <a:off x="1601282" y="2895848"/>
            <a:ext cx="4079976" cy="914901"/>
            <a:chOff x="1601282" y="2895848"/>
            <a:chExt cx="4079976" cy="914901"/>
          </a:xfrm>
        </p:grpSpPr>
        <p:sp>
          <p:nvSpPr>
            <p:cNvPr id="46" name="AutoShape 13"/>
            <p:cNvSpPr>
              <a:spLocks/>
            </p:cNvSpPr>
            <p:nvPr/>
          </p:nvSpPr>
          <p:spPr bwMode="auto">
            <a:xfrm>
              <a:off x="1601282" y="2895848"/>
              <a:ext cx="4079976" cy="91490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4"/>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66" name="Rectangle 15"/>
            <p:cNvSpPr>
              <a:spLocks/>
            </p:cNvSpPr>
            <p:nvPr/>
          </p:nvSpPr>
          <p:spPr bwMode="auto">
            <a:xfrm>
              <a:off x="3351511" y="3210414"/>
              <a:ext cx="1972299" cy="267036"/>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000" b="1" dirty="0">
                  <a:solidFill>
                    <a:srgbClr val="FFFFFF"/>
                  </a:solidFill>
                  <a:latin typeface="Trebuchet MS" charset="0"/>
                  <a:ea typeface="Trebuchet MS" charset="0"/>
                  <a:cs typeface="Trebuchet MS" charset="0"/>
                  <a:sym typeface="Source Sans Pro Semibold Italic" charset="0"/>
                </a:rPr>
                <a:t>Less stress</a:t>
              </a:r>
            </a:p>
          </p:txBody>
        </p:sp>
      </p:grpSp>
      <p:grpSp>
        <p:nvGrpSpPr>
          <p:cNvPr id="6" name="Group 5"/>
          <p:cNvGrpSpPr/>
          <p:nvPr/>
        </p:nvGrpSpPr>
        <p:grpSpPr>
          <a:xfrm>
            <a:off x="1601282" y="4908683"/>
            <a:ext cx="4079976" cy="914901"/>
            <a:chOff x="1601282" y="4908683"/>
            <a:chExt cx="4079976" cy="914901"/>
          </a:xfrm>
        </p:grpSpPr>
        <p:sp>
          <p:nvSpPr>
            <p:cNvPr id="54" name="AutoShape 13"/>
            <p:cNvSpPr>
              <a:spLocks/>
            </p:cNvSpPr>
            <p:nvPr/>
          </p:nvSpPr>
          <p:spPr bwMode="auto">
            <a:xfrm>
              <a:off x="1601282" y="4908683"/>
              <a:ext cx="4079976" cy="914901"/>
            </a:xfrm>
            <a:custGeom>
              <a:avLst/>
              <a:gdLst>
                <a:gd name="connsiteX0" fmla="*/ 0 w 1676400"/>
                <a:gd name="connsiteY0" fmla="*/ 168210 h 1101677"/>
                <a:gd name="connsiteX1" fmla="*/ 1364416 w 1676400"/>
                <a:gd name="connsiteY1" fmla="*/ 168210 h 1101677"/>
                <a:gd name="connsiteX2" fmla="*/ 1364416 w 1676400"/>
                <a:gd name="connsiteY2" fmla="*/ 0 h 1101677"/>
                <a:gd name="connsiteX3" fmla="*/ 1676400 w 1676400"/>
                <a:gd name="connsiteY3" fmla="*/ 550839 h 1101677"/>
                <a:gd name="connsiteX4" fmla="*/ 1364416 w 1676400"/>
                <a:gd name="connsiteY4" fmla="*/ 1101677 h 1101677"/>
                <a:gd name="connsiteX5" fmla="*/ 1364416 w 1676400"/>
                <a:gd name="connsiteY5" fmla="*/ 933467 h 1101677"/>
                <a:gd name="connsiteX6" fmla="*/ 0 w 1676400"/>
                <a:gd name="connsiteY6" fmla="*/ 933467 h 1101677"/>
                <a:gd name="connsiteX7" fmla="*/ 0 w 1676400"/>
                <a:gd name="connsiteY7" fmla="*/ 168210 h 1101677"/>
                <a:gd name="connsiteX0" fmla="*/ 0 w 1886263"/>
                <a:gd name="connsiteY0" fmla="*/ 168210 h 1101677"/>
                <a:gd name="connsiteX1" fmla="*/ 1364416 w 1886263"/>
                <a:gd name="connsiteY1" fmla="*/ 168210 h 1101677"/>
                <a:gd name="connsiteX2" fmla="*/ 1364416 w 1886263"/>
                <a:gd name="connsiteY2" fmla="*/ 0 h 1101677"/>
                <a:gd name="connsiteX3" fmla="*/ 1886263 w 1886263"/>
                <a:gd name="connsiteY3" fmla="*/ 558335 h 1101677"/>
                <a:gd name="connsiteX4" fmla="*/ 1364416 w 1886263"/>
                <a:gd name="connsiteY4" fmla="*/ 1101677 h 1101677"/>
                <a:gd name="connsiteX5" fmla="*/ 1364416 w 1886263"/>
                <a:gd name="connsiteY5" fmla="*/ 933467 h 1101677"/>
                <a:gd name="connsiteX6" fmla="*/ 0 w 1886263"/>
                <a:gd name="connsiteY6" fmla="*/ 933467 h 1101677"/>
                <a:gd name="connsiteX7" fmla="*/ 0 w 1886263"/>
                <a:gd name="connsiteY7" fmla="*/ 168210 h 1101677"/>
                <a:gd name="connsiteX0" fmla="*/ 0 w 1901253"/>
                <a:gd name="connsiteY0" fmla="*/ 168210 h 1101677"/>
                <a:gd name="connsiteX1" fmla="*/ 1364416 w 1901253"/>
                <a:gd name="connsiteY1" fmla="*/ 168210 h 1101677"/>
                <a:gd name="connsiteX2" fmla="*/ 1364416 w 1901253"/>
                <a:gd name="connsiteY2" fmla="*/ 0 h 1101677"/>
                <a:gd name="connsiteX3" fmla="*/ 1901253 w 1901253"/>
                <a:gd name="connsiteY3" fmla="*/ 565830 h 1101677"/>
                <a:gd name="connsiteX4" fmla="*/ 1364416 w 1901253"/>
                <a:gd name="connsiteY4" fmla="*/ 1101677 h 1101677"/>
                <a:gd name="connsiteX5" fmla="*/ 1364416 w 1901253"/>
                <a:gd name="connsiteY5" fmla="*/ 933467 h 1101677"/>
                <a:gd name="connsiteX6" fmla="*/ 0 w 1901253"/>
                <a:gd name="connsiteY6" fmla="*/ 933467 h 1101677"/>
                <a:gd name="connsiteX7" fmla="*/ 0 w 1901253"/>
                <a:gd name="connsiteY7" fmla="*/ 168210 h 1101677"/>
                <a:gd name="connsiteX0" fmla="*/ 0 w 1813353"/>
                <a:gd name="connsiteY0" fmla="*/ 168210 h 1101677"/>
                <a:gd name="connsiteX1" fmla="*/ 1364416 w 1813353"/>
                <a:gd name="connsiteY1" fmla="*/ 168210 h 1101677"/>
                <a:gd name="connsiteX2" fmla="*/ 1364416 w 1813353"/>
                <a:gd name="connsiteY2" fmla="*/ 0 h 1101677"/>
                <a:gd name="connsiteX3" fmla="*/ 1813353 w 1813353"/>
                <a:gd name="connsiteY3" fmla="*/ 583880 h 1101677"/>
                <a:gd name="connsiteX4" fmla="*/ 1364416 w 1813353"/>
                <a:gd name="connsiteY4" fmla="*/ 1101677 h 1101677"/>
                <a:gd name="connsiteX5" fmla="*/ 1364416 w 1813353"/>
                <a:gd name="connsiteY5" fmla="*/ 933467 h 1101677"/>
                <a:gd name="connsiteX6" fmla="*/ 0 w 1813353"/>
                <a:gd name="connsiteY6" fmla="*/ 933467 h 1101677"/>
                <a:gd name="connsiteX7" fmla="*/ 0 w 1813353"/>
                <a:gd name="connsiteY7" fmla="*/ 168210 h 1101677"/>
                <a:gd name="connsiteX0" fmla="*/ 0 w 1754753"/>
                <a:gd name="connsiteY0" fmla="*/ 168210 h 1101677"/>
                <a:gd name="connsiteX1" fmla="*/ 1364416 w 1754753"/>
                <a:gd name="connsiteY1" fmla="*/ 168210 h 1101677"/>
                <a:gd name="connsiteX2" fmla="*/ 1364416 w 1754753"/>
                <a:gd name="connsiteY2" fmla="*/ 0 h 1101677"/>
                <a:gd name="connsiteX3" fmla="*/ 1754753 w 1754753"/>
                <a:gd name="connsiteY3" fmla="*/ 583880 h 1101677"/>
                <a:gd name="connsiteX4" fmla="*/ 1364416 w 1754753"/>
                <a:gd name="connsiteY4" fmla="*/ 1101677 h 1101677"/>
                <a:gd name="connsiteX5" fmla="*/ 1364416 w 1754753"/>
                <a:gd name="connsiteY5" fmla="*/ 933467 h 1101677"/>
                <a:gd name="connsiteX6" fmla="*/ 0 w 1754753"/>
                <a:gd name="connsiteY6" fmla="*/ 933467 h 1101677"/>
                <a:gd name="connsiteX7" fmla="*/ 0 w 1754753"/>
                <a:gd name="connsiteY7" fmla="*/ 168210 h 1101677"/>
                <a:gd name="connsiteX0" fmla="*/ 0 w 1756822"/>
                <a:gd name="connsiteY0" fmla="*/ 168210 h 1101677"/>
                <a:gd name="connsiteX1" fmla="*/ 1364416 w 1756822"/>
                <a:gd name="connsiteY1" fmla="*/ 168210 h 1101677"/>
                <a:gd name="connsiteX2" fmla="*/ 1364416 w 1756822"/>
                <a:gd name="connsiteY2" fmla="*/ 0 h 1101677"/>
                <a:gd name="connsiteX3" fmla="*/ 1756822 w 1756822"/>
                <a:gd name="connsiteY3" fmla="*/ 564764 h 1101677"/>
                <a:gd name="connsiteX4" fmla="*/ 1364416 w 1756822"/>
                <a:gd name="connsiteY4" fmla="*/ 1101677 h 1101677"/>
                <a:gd name="connsiteX5" fmla="*/ 1364416 w 1756822"/>
                <a:gd name="connsiteY5" fmla="*/ 933467 h 1101677"/>
                <a:gd name="connsiteX6" fmla="*/ 0 w 1756822"/>
                <a:gd name="connsiteY6" fmla="*/ 933467 h 1101677"/>
                <a:gd name="connsiteX7" fmla="*/ 0 w 1756822"/>
                <a:gd name="connsiteY7" fmla="*/ 168210 h 1101677"/>
                <a:gd name="connsiteX0" fmla="*/ 0 w 1705848"/>
                <a:gd name="connsiteY0" fmla="*/ 168210 h 1101677"/>
                <a:gd name="connsiteX1" fmla="*/ 1364416 w 1705848"/>
                <a:gd name="connsiteY1" fmla="*/ 168210 h 1101677"/>
                <a:gd name="connsiteX2" fmla="*/ 1364416 w 1705848"/>
                <a:gd name="connsiteY2" fmla="*/ 0 h 1101677"/>
                <a:gd name="connsiteX3" fmla="*/ 1705848 w 1705848"/>
                <a:gd name="connsiteY3" fmla="*/ 564764 h 1101677"/>
                <a:gd name="connsiteX4" fmla="*/ 1364416 w 1705848"/>
                <a:gd name="connsiteY4" fmla="*/ 1101677 h 1101677"/>
                <a:gd name="connsiteX5" fmla="*/ 1364416 w 1705848"/>
                <a:gd name="connsiteY5" fmla="*/ 933467 h 1101677"/>
                <a:gd name="connsiteX6" fmla="*/ 0 w 1705848"/>
                <a:gd name="connsiteY6" fmla="*/ 933467 h 1101677"/>
                <a:gd name="connsiteX7" fmla="*/ 0 w 1705848"/>
                <a:gd name="connsiteY7" fmla="*/ 168210 h 1101677"/>
                <a:gd name="connsiteX0" fmla="*/ 0 w 1606970"/>
                <a:gd name="connsiteY0" fmla="*/ 168210 h 1101677"/>
                <a:gd name="connsiteX1" fmla="*/ 1364416 w 1606970"/>
                <a:gd name="connsiteY1" fmla="*/ 168210 h 1101677"/>
                <a:gd name="connsiteX2" fmla="*/ 1364416 w 1606970"/>
                <a:gd name="connsiteY2" fmla="*/ 0 h 1101677"/>
                <a:gd name="connsiteX3" fmla="*/ 1606970 w 1606970"/>
                <a:gd name="connsiteY3" fmla="*/ 564764 h 1101677"/>
                <a:gd name="connsiteX4" fmla="*/ 1364416 w 1606970"/>
                <a:gd name="connsiteY4" fmla="*/ 1101677 h 1101677"/>
                <a:gd name="connsiteX5" fmla="*/ 1364416 w 1606970"/>
                <a:gd name="connsiteY5" fmla="*/ 933467 h 1101677"/>
                <a:gd name="connsiteX6" fmla="*/ 0 w 1606970"/>
                <a:gd name="connsiteY6" fmla="*/ 933467 h 1101677"/>
                <a:gd name="connsiteX7" fmla="*/ 0 w 1606970"/>
                <a:gd name="connsiteY7" fmla="*/ 168210 h 1101677"/>
                <a:gd name="connsiteX0" fmla="*/ 0 w 1565505"/>
                <a:gd name="connsiteY0" fmla="*/ 168210 h 1101677"/>
                <a:gd name="connsiteX1" fmla="*/ 1364416 w 1565505"/>
                <a:gd name="connsiteY1" fmla="*/ 168210 h 1101677"/>
                <a:gd name="connsiteX2" fmla="*/ 1364416 w 1565505"/>
                <a:gd name="connsiteY2" fmla="*/ 0 h 1101677"/>
                <a:gd name="connsiteX3" fmla="*/ 1565505 w 1565505"/>
                <a:gd name="connsiteY3" fmla="*/ 564764 h 1101677"/>
                <a:gd name="connsiteX4" fmla="*/ 1364416 w 1565505"/>
                <a:gd name="connsiteY4" fmla="*/ 1101677 h 1101677"/>
                <a:gd name="connsiteX5" fmla="*/ 1364416 w 1565505"/>
                <a:gd name="connsiteY5" fmla="*/ 933467 h 1101677"/>
                <a:gd name="connsiteX6" fmla="*/ 0 w 1565505"/>
                <a:gd name="connsiteY6" fmla="*/ 933467 h 1101677"/>
                <a:gd name="connsiteX7" fmla="*/ 0 w 1565505"/>
                <a:gd name="connsiteY7" fmla="*/ 168210 h 110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505" h="1101677">
                  <a:moveTo>
                    <a:pt x="0" y="168210"/>
                  </a:moveTo>
                  <a:lnTo>
                    <a:pt x="1364416" y="168210"/>
                  </a:lnTo>
                  <a:lnTo>
                    <a:pt x="1364416" y="0"/>
                  </a:lnTo>
                  <a:lnTo>
                    <a:pt x="1565505" y="564764"/>
                  </a:lnTo>
                  <a:lnTo>
                    <a:pt x="1364416" y="1101677"/>
                  </a:lnTo>
                  <a:lnTo>
                    <a:pt x="1364416" y="933467"/>
                  </a:lnTo>
                  <a:lnTo>
                    <a:pt x="0" y="933467"/>
                  </a:lnTo>
                  <a:lnTo>
                    <a:pt x="0" y="168210"/>
                  </a:lnTo>
                  <a:close/>
                </a:path>
              </a:pathLst>
            </a:custGeom>
            <a:solidFill>
              <a:schemeClr val="accent1"/>
            </a:solidFill>
            <a:ln w="25400">
              <a:solidFill>
                <a:schemeClr val="tx1">
                  <a:alpha val="0"/>
                </a:schemeClr>
              </a:solidFill>
              <a:miter lim="800000"/>
              <a:headEnd/>
              <a:tailEnd/>
            </a:ln>
          </p:spPr>
          <p:txBody>
            <a:bodyPr lIns="0" tIns="0" rIns="0" bIns="0"/>
            <a:lstStyle/>
            <a:p>
              <a:pPr defTabSz="457345">
                <a:defRPr/>
              </a:pPr>
              <a:endParaRPr lang="en-US" sz="675"/>
            </a:p>
          </p:txBody>
        </p:sp>
        <p:sp>
          <p:nvSpPr>
            <p:cNvPr id="67" name="Rectangle 15"/>
            <p:cNvSpPr>
              <a:spLocks/>
            </p:cNvSpPr>
            <p:nvPr/>
          </p:nvSpPr>
          <p:spPr bwMode="auto">
            <a:xfrm>
              <a:off x="3351511" y="5232615"/>
              <a:ext cx="1972299" cy="267036"/>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000" b="1" dirty="0">
                  <a:solidFill>
                    <a:srgbClr val="FFFFFF"/>
                  </a:solidFill>
                  <a:latin typeface="Trebuchet MS" charset="0"/>
                  <a:ea typeface="Trebuchet MS" charset="0"/>
                  <a:cs typeface="Trebuchet MS" charset="0"/>
                  <a:sym typeface="Source Sans Pro Semibold Italic" charset="0"/>
                </a:rPr>
                <a:t>Greater control</a:t>
              </a:r>
            </a:p>
          </p:txBody>
        </p:sp>
      </p:grpSp>
      <p:sp>
        <p:nvSpPr>
          <p:cNvPr id="68" name="Rectangle 15"/>
          <p:cNvSpPr>
            <a:spLocks/>
          </p:cNvSpPr>
          <p:nvPr/>
        </p:nvSpPr>
        <p:spPr bwMode="auto">
          <a:xfrm>
            <a:off x="5893918" y="3113170"/>
            <a:ext cx="2792882" cy="457200"/>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200" b="1" dirty="0">
                <a:solidFill>
                  <a:schemeClr val="accent4"/>
                </a:solidFill>
                <a:latin typeface="Trebuchet MS" charset="0"/>
                <a:ea typeface="Trebuchet MS" charset="0"/>
                <a:cs typeface="Trebuchet MS" charset="0"/>
                <a:sym typeface="Source Sans Pro Semibold Italic" charset="0"/>
              </a:rPr>
              <a:t>Better health</a:t>
            </a:r>
          </a:p>
        </p:txBody>
      </p:sp>
      <p:sp>
        <p:nvSpPr>
          <p:cNvPr id="70" name="Rectangle 15"/>
          <p:cNvSpPr>
            <a:spLocks/>
          </p:cNvSpPr>
          <p:nvPr/>
        </p:nvSpPr>
        <p:spPr bwMode="auto">
          <a:xfrm>
            <a:off x="5893918" y="4125352"/>
            <a:ext cx="2792882" cy="457200"/>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300" b="1" dirty="0">
                <a:solidFill>
                  <a:schemeClr val="accent3"/>
                </a:solidFill>
                <a:latin typeface="Trebuchet MS" charset="0"/>
                <a:ea typeface="Trebuchet MS" charset="0"/>
                <a:cs typeface="Trebuchet MS" charset="0"/>
                <a:sym typeface="Source Sans Pro Semibold Italic" charset="0"/>
              </a:rPr>
              <a:t>Satisfaction</a:t>
            </a:r>
          </a:p>
        </p:txBody>
      </p:sp>
      <p:sp>
        <p:nvSpPr>
          <p:cNvPr id="71" name="Rectangle 15"/>
          <p:cNvSpPr>
            <a:spLocks/>
          </p:cNvSpPr>
          <p:nvPr/>
        </p:nvSpPr>
        <p:spPr bwMode="auto">
          <a:xfrm>
            <a:off x="5893918" y="5137533"/>
            <a:ext cx="2792882" cy="457200"/>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345">
              <a:defRPr/>
            </a:pPr>
            <a:r>
              <a:rPr lang="en-US" sz="2300" b="1" dirty="0">
                <a:solidFill>
                  <a:schemeClr val="accent1"/>
                </a:solidFill>
                <a:latin typeface="Trebuchet MS" charset="0"/>
                <a:ea typeface="Trebuchet MS" charset="0"/>
                <a:cs typeface="Trebuchet MS" charset="0"/>
                <a:sym typeface="Source Sans Pro Semibold Italic" charset="0"/>
              </a:rPr>
              <a:t>Peace of mind</a:t>
            </a:r>
          </a:p>
        </p:txBody>
      </p:sp>
      <p:sp>
        <p:nvSpPr>
          <p:cNvPr id="7" name="Rectangle 6"/>
          <p:cNvSpPr/>
          <p:nvPr/>
        </p:nvSpPr>
        <p:spPr>
          <a:xfrm>
            <a:off x="0" y="990600"/>
            <a:ext cx="2133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8" y="1478430"/>
            <a:ext cx="3277363" cy="4769970"/>
          </a:xfrm>
          <a:prstGeom prst="rect">
            <a:avLst/>
          </a:prstGeom>
        </p:spPr>
      </p:pic>
      <p:sp>
        <p:nvSpPr>
          <p:cNvPr id="8" name="TextBox 7">
            <a:extLst>
              <a:ext uri="{FF2B5EF4-FFF2-40B4-BE49-F238E27FC236}">
                <a16:creationId xmlns:a16="http://schemas.microsoft.com/office/drawing/2014/main" id="{EFF0EFC0-74A4-4658-BF62-0850B2E4A859}"/>
              </a:ext>
            </a:extLst>
          </p:cNvPr>
          <p:cNvSpPr txBox="1"/>
          <p:nvPr/>
        </p:nvSpPr>
        <p:spPr>
          <a:xfrm>
            <a:off x="3505200" y="6019800"/>
            <a:ext cx="4079976" cy="830997"/>
          </a:xfrm>
          <a:prstGeom prst="rect">
            <a:avLst/>
          </a:prstGeom>
          <a:noFill/>
        </p:spPr>
        <p:txBody>
          <a:bodyPr wrap="square" rtlCol="0">
            <a:spAutoFit/>
          </a:bodyPr>
          <a:lstStyle/>
          <a:p>
            <a:pPr algn="l"/>
            <a:r>
              <a:rPr lang="en-US" sz="1600" dirty="0"/>
              <a:t>Remember: Establishing a plan before a crisis will put you in a better position to weather major and minor setbacks. (ex: job loss)</a:t>
            </a:r>
          </a:p>
        </p:txBody>
      </p:sp>
    </p:spTree>
    <p:extLst>
      <p:ext uri="{BB962C8B-B14F-4D97-AF65-F5344CB8AC3E}">
        <p14:creationId xmlns:p14="http://schemas.microsoft.com/office/powerpoint/2010/main" val="3511217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8"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4" y="-32551"/>
            <a:ext cx="9220199" cy="6933158"/>
          </a:xfrm>
          <a:prstGeom prst="rect">
            <a:avLst/>
          </a:prstGeom>
        </p:spPr>
      </p:pic>
      <p:sp>
        <p:nvSpPr>
          <p:cNvPr id="8" name="TextBox 7"/>
          <p:cNvSpPr txBox="1"/>
          <p:nvPr/>
        </p:nvSpPr>
        <p:spPr>
          <a:xfrm>
            <a:off x="4627278" y="709881"/>
            <a:ext cx="3124200" cy="707886"/>
          </a:xfrm>
          <a:prstGeom prst="rect">
            <a:avLst/>
          </a:prstGeom>
          <a:noFill/>
        </p:spPr>
        <p:txBody>
          <a:bodyPr wrap="square" rtlCol="0">
            <a:spAutoFit/>
          </a:bodyPr>
          <a:lstStyle/>
          <a:p>
            <a:r>
              <a:rPr lang="en-US" sz="4000" b="1" dirty="0">
                <a:solidFill>
                  <a:schemeClr val="accent5"/>
                </a:solidFill>
                <a:latin typeface="Arial" charset="0"/>
                <a:ea typeface="Arial" charset="0"/>
                <a:cs typeface="Arial" charset="0"/>
              </a:rPr>
              <a:t>Take this</a:t>
            </a:r>
          </a:p>
        </p:txBody>
      </p:sp>
      <p:sp>
        <p:nvSpPr>
          <p:cNvPr id="9" name="TextBox 8"/>
          <p:cNvSpPr txBox="1"/>
          <p:nvPr/>
        </p:nvSpPr>
        <p:spPr>
          <a:xfrm>
            <a:off x="4627278" y="1371600"/>
            <a:ext cx="4267200" cy="923330"/>
          </a:xfrm>
          <a:prstGeom prst="rect">
            <a:avLst/>
          </a:prstGeom>
          <a:noFill/>
        </p:spPr>
        <p:txBody>
          <a:bodyPr wrap="square" rtlCol="0">
            <a:spAutoFit/>
          </a:bodyPr>
          <a:lstStyle/>
          <a:p>
            <a:r>
              <a:rPr lang="en-US" sz="5400" b="1" dirty="0">
                <a:solidFill>
                  <a:schemeClr val="accent1"/>
                </a:solidFill>
                <a:latin typeface="Arial" charset="0"/>
                <a:ea typeface="Arial" charset="0"/>
                <a:cs typeface="Arial" charset="0"/>
              </a:rPr>
              <a:t>one-minute</a:t>
            </a:r>
          </a:p>
        </p:txBody>
      </p:sp>
      <p:sp>
        <p:nvSpPr>
          <p:cNvPr id="10" name="TextBox 9"/>
          <p:cNvSpPr txBox="1"/>
          <p:nvPr/>
        </p:nvSpPr>
        <p:spPr>
          <a:xfrm>
            <a:off x="5638800" y="2258339"/>
            <a:ext cx="3124200" cy="1231106"/>
          </a:xfrm>
          <a:prstGeom prst="rect">
            <a:avLst/>
          </a:prstGeom>
          <a:noFill/>
        </p:spPr>
        <p:txBody>
          <a:bodyPr wrap="square" rtlCol="0">
            <a:spAutoFit/>
          </a:bodyPr>
          <a:lstStyle/>
          <a:p>
            <a:r>
              <a:rPr lang="en-US" sz="7400" b="1" dirty="0">
                <a:solidFill>
                  <a:schemeClr val="accent2"/>
                </a:solidFill>
                <a:latin typeface="Arial Black" charset="0"/>
                <a:ea typeface="Arial Black" charset="0"/>
                <a:cs typeface="Arial Black" charset="0"/>
              </a:rPr>
              <a:t>QUIZ.</a:t>
            </a:r>
          </a:p>
        </p:txBody>
      </p:sp>
    </p:spTree>
    <p:extLst>
      <p:ext uri="{BB962C8B-B14F-4D97-AF65-F5344CB8AC3E}">
        <p14:creationId xmlns:p14="http://schemas.microsoft.com/office/powerpoint/2010/main" val="80042665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C06E970-0120-4B5D-88E8-DC9AF8D51106}"/>
              </a:ext>
            </a:extLst>
          </p:cNvPr>
          <p:cNvGraphicFramePr>
            <a:graphicFrameLocks noChangeAspect="1"/>
          </p:cNvGraphicFramePr>
          <p:nvPr>
            <p:extLst>
              <p:ext uri="{D42A27DB-BD31-4B8C-83A1-F6EECF244321}">
                <p14:modId xmlns:p14="http://schemas.microsoft.com/office/powerpoint/2010/main" val="453785850"/>
              </p:ext>
            </p:extLst>
          </p:nvPr>
        </p:nvGraphicFramePr>
        <p:xfrm>
          <a:off x="-97206" y="-533400"/>
          <a:ext cx="9927006" cy="9321426"/>
        </p:xfrm>
        <a:graphic>
          <a:graphicData uri="http://schemas.openxmlformats.org/presentationml/2006/ole">
            <mc:AlternateContent xmlns:mc="http://schemas.openxmlformats.org/markup-compatibility/2006">
              <mc:Choice xmlns:v="urn:schemas-microsoft-com:vml" Requires="v">
                <p:oleObj spid="_x0000_s1055"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97206" y="-533400"/>
                        <a:ext cx="9927006" cy="9321426"/>
                      </a:xfrm>
                      <a:prstGeom prst="rect">
                        <a:avLst/>
                      </a:prstGeom>
                    </p:spPr>
                  </p:pic>
                </p:oleObj>
              </mc:Fallback>
            </mc:AlternateContent>
          </a:graphicData>
        </a:graphic>
      </p:graphicFrame>
    </p:spTree>
    <p:extLst>
      <p:ext uri="{BB962C8B-B14F-4D97-AF65-F5344CB8AC3E}">
        <p14:creationId xmlns:p14="http://schemas.microsoft.com/office/powerpoint/2010/main" val="86044822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250259" y="247890"/>
            <a:ext cx="4031878" cy="496292"/>
          </a:xfrm>
          <a:prstGeom prst="rect">
            <a:avLst/>
          </a:prstGeom>
          <a:noFill/>
        </p:spPr>
        <p:txBody>
          <a:bodyPr wrap="none" lIns="34292" tIns="17146" rIns="34292" bIns="17146" rtlCol="0">
            <a:spAutoFit/>
          </a:bodyPr>
          <a:lstStyle/>
          <a:p>
            <a:pPr algn="ctr"/>
            <a:r>
              <a:rPr lang="en-US" sz="3000" b="1" dirty="0">
                <a:solidFill>
                  <a:schemeClr val="tx2"/>
                </a:solidFill>
                <a:latin typeface="Trebuchet MS" charset="0"/>
                <a:ea typeface="Trebuchet MS" charset="0"/>
                <a:cs typeface="Trebuchet MS" charset="0"/>
              </a:rPr>
              <a:t>Ask yourself: Do you…</a:t>
            </a:r>
            <a:endParaRPr lang="id-ID" sz="3000" b="1" dirty="0">
              <a:solidFill>
                <a:schemeClr val="tx2"/>
              </a:solidFill>
              <a:latin typeface="Trebuchet MS" charset="0"/>
              <a:ea typeface="Trebuchet MS" charset="0"/>
              <a:cs typeface="Trebuchet MS" charset="0"/>
            </a:endParaRPr>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16" y="2204323"/>
            <a:ext cx="317845" cy="214152"/>
          </a:xfrm>
          <a:prstGeom prst="rect">
            <a:avLst/>
          </a:prstGeom>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559" y="2527022"/>
            <a:ext cx="232800" cy="156851"/>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519" y="3214562"/>
            <a:ext cx="317845" cy="214150"/>
          </a:xfrm>
          <a:prstGeom prst="rect">
            <a:avLst/>
          </a:prstGeom>
        </p:spPr>
      </p:pic>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602" y="3451595"/>
            <a:ext cx="232799" cy="156851"/>
          </a:xfrm>
          <a:prstGeom prst="rect">
            <a:avLst/>
          </a:prstGeom>
        </p:spPr>
      </p:pic>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444" y="4336374"/>
            <a:ext cx="1933074" cy="1302426"/>
          </a:xfrm>
          <a:prstGeom prst="rect">
            <a:avLst/>
          </a:prstGeom>
        </p:spPr>
      </p:pic>
      <p:sp>
        <p:nvSpPr>
          <p:cNvPr id="45" name="TextBox 44"/>
          <p:cNvSpPr txBox="1"/>
          <p:nvPr/>
        </p:nvSpPr>
        <p:spPr>
          <a:xfrm>
            <a:off x="6406843" y="4602282"/>
            <a:ext cx="1137178" cy="807918"/>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Neglect</a:t>
            </a:r>
          </a:p>
          <a:p>
            <a:pPr algn="ctr"/>
            <a:r>
              <a:rPr lang="en-US" sz="1600" dirty="0">
                <a:solidFill>
                  <a:schemeClr val="bg1"/>
                </a:solidFill>
                <a:latin typeface="Trebuchet MS" charset="0"/>
                <a:ea typeface="Trebuchet MS" charset="0"/>
                <a:cs typeface="Trebuchet MS" charset="0"/>
              </a:rPr>
              <a:t>emergency</a:t>
            </a:r>
          </a:p>
          <a:p>
            <a:pPr algn="ctr"/>
            <a:r>
              <a:rPr lang="en-US" sz="1600" dirty="0">
                <a:solidFill>
                  <a:schemeClr val="bg1"/>
                </a:solidFill>
                <a:latin typeface="Trebuchet MS" charset="0"/>
                <a:ea typeface="Trebuchet MS" charset="0"/>
                <a:cs typeface="Trebuchet MS" charset="0"/>
              </a:rPr>
              <a:t>savings?</a:t>
            </a:r>
            <a:endParaRPr lang="id-ID" sz="1600" dirty="0">
              <a:solidFill>
                <a:schemeClr val="bg1"/>
              </a:solidFill>
              <a:latin typeface="Trebuchet MS" charset="0"/>
              <a:ea typeface="Trebuchet MS" charset="0"/>
              <a:cs typeface="Trebuchet MS" charset="0"/>
            </a:endParaRPr>
          </a:p>
        </p:txBody>
      </p:sp>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188" y="4690785"/>
            <a:ext cx="317843" cy="214150"/>
          </a:xfrm>
          <a:prstGeom prst="rect">
            <a:avLst/>
          </a:prstGeom>
        </p:spPr>
      </p:pic>
      <p:pic>
        <p:nvPicPr>
          <p:cNvPr id="92"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4323" y="5122291"/>
            <a:ext cx="317843" cy="214149"/>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9368" y="4885735"/>
            <a:ext cx="232798" cy="156850"/>
          </a:xfrm>
          <a:prstGeom prst="rect">
            <a:avLst/>
          </a:prstGeom>
        </p:spPr>
      </p:pic>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2890" y="4464414"/>
            <a:ext cx="317843" cy="214149"/>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4481" y="4330781"/>
            <a:ext cx="232798" cy="156850"/>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4486" y="3062853"/>
            <a:ext cx="317843" cy="214149"/>
          </a:xfrm>
          <a:prstGeom prst="rect">
            <a:avLst/>
          </a:prstGeom>
        </p:spPr>
      </p:pic>
      <p:pic>
        <p:nvPicPr>
          <p:cNvPr id="97" name="Picture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582" y="3283115"/>
            <a:ext cx="232798" cy="156850"/>
          </a:xfrm>
          <a:prstGeom prst="rect">
            <a:avLst/>
          </a:prstGeom>
        </p:spPr>
      </p:pic>
      <p:pic>
        <p:nvPicPr>
          <p:cNvPr id="98" name="Picture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09" y="2044585"/>
            <a:ext cx="1933074" cy="1302425"/>
          </a:xfrm>
          <a:prstGeom prst="rect">
            <a:avLst/>
          </a:prstGeom>
        </p:spPr>
      </p:pic>
      <p:sp>
        <p:nvSpPr>
          <p:cNvPr id="44" name="TextBox 43"/>
          <p:cNvSpPr txBox="1"/>
          <p:nvPr/>
        </p:nvSpPr>
        <p:spPr>
          <a:xfrm>
            <a:off x="6105254" y="2402263"/>
            <a:ext cx="1566784" cy="561696"/>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Spend</a:t>
            </a:r>
          </a:p>
          <a:p>
            <a:pPr algn="ctr"/>
            <a:r>
              <a:rPr lang="en-US" sz="1600" dirty="0">
                <a:solidFill>
                  <a:schemeClr val="bg1"/>
                </a:solidFill>
                <a:latin typeface="Trebuchet MS" charset="0"/>
                <a:ea typeface="Trebuchet MS" charset="0"/>
                <a:cs typeface="Trebuchet MS" charset="0"/>
              </a:rPr>
              <a:t>uncontrollably?</a:t>
            </a:r>
            <a:endParaRPr lang="id-ID" sz="1600" dirty="0">
              <a:solidFill>
                <a:schemeClr val="bg1"/>
              </a:solidFill>
              <a:latin typeface="Trebuchet MS" charset="0"/>
              <a:ea typeface="Trebuchet MS" charset="0"/>
              <a:cs typeface="Trebuchet MS" charset="0"/>
            </a:endParaRPr>
          </a:p>
        </p:txBody>
      </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464" y="840550"/>
            <a:ext cx="1933072" cy="1302425"/>
          </a:xfrm>
          <a:prstGeom prst="rect">
            <a:avLst/>
          </a:prstGeom>
        </p:spPr>
      </p:pic>
      <p:sp>
        <p:nvSpPr>
          <p:cNvPr id="80" name="TextBox 79"/>
          <p:cNvSpPr txBox="1"/>
          <p:nvPr/>
        </p:nvSpPr>
        <p:spPr>
          <a:xfrm>
            <a:off x="3810000" y="1223315"/>
            <a:ext cx="1566784" cy="561696"/>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Spend more </a:t>
            </a:r>
          </a:p>
          <a:p>
            <a:pPr algn="ctr"/>
            <a:r>
              <a:rPr lang="en-US" sz="1600" dirty="0">
                <a:solidFill>
                  <a:schemeClr val="bg1"/>
                </a:solidFill>
                <a:latin typeface="Trebuchet MS" charset="0"/>
                <a:ea typeface="Trebuchet MS" charset="0"/>
                <a:cs typeface="Trebuchet MS" charset="0"/>
              </a:rPr>
              <a:t>than you make?</a:t>
            </a:r>
            <a:endParaRPr lang="id-ID" sz="1600" dirty="0">
              <a:solidFill>
                <a:schemeClr val="bg1"/>
              </a:solidFill>
              <a:latin typeface="Trebuchet MS" charset="0"/>
              <a:ea typeface="Trebuchet MS" charset="0"/>
              <a:cs typeface="Trebuchet MS" charset="0"/>
            </a:endParaRPr>
          </a:p>
        </p:txBody>
      </p:sp>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463" y="5343957"/>
            <a:ext cx="1933074" cy="1302425"/>
          </a:xfrm>
          <a:prstGeom prst="rect">
            <a:avLst/>
          </a:prstGeom>
        </p:spPr>
      </p:pic>
      <p:sp>
        <p:nvSpPr>
          <p:cNvPr id="46" name="TextBox 45"/>
          <p:cNvSpPr txBox="1"/>
          <p:nvPr/>
        </p:nvSpPr>
        <p:spPr>
          <a:xfrm>
            <a:off x="3817462" y="5762904"/>
            <a:ext cx="1509076" cy="561696"/>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Charge instead</a:t>
            </a:r>
          </a:p>
          <a:p>
            <a:pPr algn="ctr"/>
            <a:r>
              <a:rPr lang="en-US" sz="1600" dirty="0">
                <a:solidFill>
                  <a:schemeClr val="bg1"/>
                </a:solidFill>
                <a:latin typeface="Trebuchet MS" charset="0"/>
                <a:ea typeface="Trebuchet MS" charset="0"/>
                <a:cs typeface="Trebuchet MS" charset="0"/>
              </a:rPr>
              <a:t>of saving up?</a:t>
            </a:r>
          </a:p>
        </p:txBody>
      </p:sp>
      <p:pic>
        <p:nvPicPr>
          <p:cNvPr id="101" name="Picture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057" y="4330781"/>
            <a:ext cx="1933072" cy="1302425"/>
          </a:xfrm>
          <a:prstGeom prst="rect">
            <a:avLst/>
          </a:prstGeom>
        </p:spPr>
      </p:pic>
      <p:sp>
        <p:nvSpPr>
          <p:cNvPr id="47" name="TextBox 46"/>
          <p:cNvSpPr txBox="1"/>
          <p:nvPr/>
        </p:nvSpPr>
        <p:spPr>
          <a:xfrm>
            <a:off x="1429693" y="4724400"/>
            <a:ext cx="1255800" cy="561696"/>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Pay yourself</a:t>
            </a:r>
          </a:p>
          <a:p>
            <a:pPr algn="ctr"/>
            <a:r>
              <a:rPr lang="en-US" sz="1600" dirty="0">
                <a:solidFill>
                  <a:schemeClr val="bg1"/>
                </a:solidFill>
                <a:latin typeface="Trebuchet MS" charset="0"/>
                <a:ea typeface="Trebuchet MS" charset="0"/>
                <a:cs typeface="Trebuchet MS" charset="0"/>
              </a:rPr>
              <a:t>last?</a:t>
            </a:r>
          </a:p>
        </p:txBody>
      </p:sp>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938" y="1795039"/>
            <a:ext cx="1933072" cy="1302424"/>
          </a:xfrm>
          <a:prstGeom prst="rect">
            <a:avLst/>
          </a:prstGeom>
        </p:spPr>
      </p:pic>
      <p:sp>
        <p:nvSpPr>
          <p:cNvPr id="48" name="TextBox 47"/>
          <p:cNvSpPr txBox="1"/>
          <p:nvPr/>
        </p:nvSpPr>
        <p:spPr>
          <a:xfrm>
            <a:off x="1459451" y="2204323"/>
            <a:ext cx="1307097" cy="561696"/>
          </a:xfrm>
          <a:prstGeom prst="rect">
            <a:avLst/>
          </a:prstGeom>
          <a:noFill/>
        </p:spPr>
        <p:txBody>
          <a:bodyPr wrap="none" lIns="68584" tIns="34292" rIns="68584" bIns="34292" rtlCol="0">
            <a:spAutoFit/>
          </a:bodyPr>
          <a:lstStyle/>
          <a:p>
            <a:pPr algn="ctr"/>
            <a:r>
              <a:rPr lang="en-US" sz="1600" dirty="0">
                <a:solidFill>
                  <a:schemeClr val="bg1"/>
                </a:solidFill>
                <a:latin typeface="Trebuchet MS" charset="0"/>
                <a:ea typeface="Trebuchet MS" charset="0"/>
                <a:cs typeface="Trebuchet MS" charset="0"/>
              </a:rPr>
              <a:t>Live beyond</a:t>
            </a:r>
          </a:p>
          <a:p>
            <a:pPr algn="ctr"/>
            <a:r>
              <a:rPr lang="en-US" sz="1600" dirty="0">
                <a:solidFill>
                  <a:schemeClr val="bg1"/>
                </a:solidFill>
                <a:latin typeface="Trebuchet MS" charset="0"/>
                <a:ea typeface="Trebuchet MS" charset="0"/>
                <a:cs typeface="Trebuchet MS" charset="0"/>
              </a:rPr>
              <a:t>your means?</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225" y="2808122"/>
            <a:ext cx="2019550" cy="2019550"/>
          </a:xfrm>
          <a:prstGeom prst="rect">
            <a:avLst/>
          </a:prstGeom>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995" y="4555581"/>
            <a:ext cx="232799" cy="156850"/>
          </a:xfrm>
          <a:prstGeom prst="rect">
            <a:avLst/>
          </a:prstGeom>
        </p:spPr>
      </p:pic>
    </p:spTree>
    <p:extLst>
      <p:ext uri="{BB962C8B-B14F-4D97-AF65-F5344CB8AC3E}">
        <p14:creationId xmlns:p14="http://schemas.microsoft.com/office/powerpoint/2010/main" val="6728183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 fill="hold"/>
                                        <p:tgtEl>
                                          <p:spTgt spid="63"/>
                                        </p:tgtEl>
                                        <p:attrNameLst>
                                          <p:attrName>ppt_w</p:attrName>
                                        </p:attrNameLst>
                                      </p:cBhvr>
                                      <p:tavLst>
                                        <p:tav tm="0">
                                          <p:val>
                                            <p:fltVal val="0"/>
                                          </p:val>
                                        </p:tav>
                                        <p:tav tm="100000">
                                          <p:val>
                                            <p:strVal val="#ppt_w"/>
                                          </p:val>
                                        </p:tav>
                                      </p:tavLst>
                                    </p:anim>
                                    <p:anim calcmode="lin" valueType="num">
                                      <p:cBhvr>
                                        <p:cTn id="8" dur="100" fill="hold"/>
                                        <p:tgtEl>
                                          <p:spTgt spid="63"/>
                                        </p:tgtEl>
                                        <p:attrNameLst>
                                          <p:attrName>ppt_h</p:attrName>
                                        </p:attrNameLst>
                                      </p:cBhvr>
                                      <p:tavLst>
                                        <p:tav tm="0">
                                          <p:val>
                                            <p:fltVal val="0"/>
                                          </p:val>
                                        </p:tav>
                                        <p:tav tm="100000">
                                          <p:val>
                                            <p:strVal val="#ppt_h"/>
                                          </p:val>
                                        </p:tav>
                                      </p:tavLst>
                                    </p:anim>
                                    <p:animEffect transition="in" filter="fade">
                                      <p:cBhvr>
                                        <p:cTn id="9" dur="100"/>
                                        <p:tgtEl>
                                          <p:spTgt spid="63"/>
                                        </p:tgtEl>
                                      </p:cBhvr>
                                    </p:animEffect>
                                  </p:childTnLst>
                                </p:cTn>
                              </p:par>
                            </p:childTnLst>
                          </p:cTn>
                        </p:par>
                        <p:par>
                          <p:cTn id="10" fill="hold">
                            <p:stCondLst>
                              <p:cond delay="100"/>
                            </p:stCondLst>
                            <p:childTnLst>
                              <p:par>
                                <p:cTn id="11" presetID="53" presetClass="entr" presetSubtype="16"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100" fill="hold"/>
                                        <p:tgtEl>
                                          <p:spTgt spid="61"/>
                                        </p:tgtEl>
                                        <p:attrNameLst>
                                          <p:attrName>ppt_w</p:attrName>
                                        </p:attrNameLst>
                                      </p:cBhvr>
                                      <p:tavLst>
                                        <p:tav tm="0">
                                          <p:val>
                                            <p:fltVal val="0"/>
                                          </p:val>
                                        </p:tav>
                                        <p:tav tm="100000">
                                          <p:val>
                                            <p:strVal val="#ppt_w"/>
                                          </p:val>
                                        </p:tav>
                                      </p:tavLst>
                                    </p:anim>
                                    <p:anim calcmode="lin" valueType="num">
                                      <p:cBhvr>
                                        <p:cTn id="14" dur="100" fill="hold"/>
                                        <p:tgtEl>
                                          <p:spTgt spid="61"/>
                                        </p:tgtEl>
                                        <p:attrNameLst>
                                          <p:attrName>ppt_h</p:attrName>
                                        </p:attrNameLst>
                                      </p:cBhvr>
                                      <p:tavLst>
                                        <p:tav tm="0">
                                          <p:val>
                                            <p:fltVal val="0"/>
                                          </p:val>
                                        </p:tav>
                                        <p:tav tm="100000">
                                          <p:val>
                                            <p:strVal val="#ppt_h"/>
                                          </p:val>
                                        </p:tav>
                                      </p:tavLst>
                                    </p:anim>
                                    <p:animEffect transition="in" filter="fade">
                                      <p:cBhvr>
                                        <p:cTn id="15" dur="100"/>
                                        <p:tgtEl>
                                          <p:spTgt spid="61"/>
                                        </p:tgtEl>
                                      </p:cBhvr>
                                    </p:animEffect>
                                  </p:childTnLst>
                                </p:cTn>
                              </p:par>
                            </p:childTnLst>
                          </p:cTn>
                        </p:par>
                        <p:par>
                          <p:cTn id="16" fill="hold">
                            <p:stCondLst>
                              <p:cond delay="200"/>
                            </p:stCondLst>
                            <p:childTnLst>
                              <p:par>
                                <p:cTn id="17" presetID="53" presetClass="entr" presetSubtype="16"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p:cTn id="19" dur="500" fill="hold"/>
                                        <p:tgtEl>
                                          <p:spTgt spid="99"/>
                                        </p:tgtEl>
                                        <p:attrNameLst>
                                          <p:attrName>ppt_w</p:attrName>
                                        </p:attrNameLst>
                                      </p:cBhvr>
                                      <p:tavLst>
                                        <p:tav tm="0">
                                          <p:val>
                                            <p:fltVal val="0"/>
                                          </p:val>
                                        </p:tav>
                                        <p:tav tm="100000">
                                          <p:val>
                                            <p:strVal val="#ppt_w"/>
                                          </p:val>
                                        </p:tav>
                                      </p:tavLst>
                                    </p:anim>
                                    <p:anim calcmode="lin" valueType="num">
                                      <p:cBhvr>
                                        <p:cTn id="20" dur="500" fill="hold"/>
                                        <p:tgtEl>
                                          <p:spTgt spid="99"/>
                                        </p:tgtEl>
                                        <p:attrNameLst>
                                          <p:attrName>ppt_h</p:attrName>
                                        </p:attrNameLst>
                                      </p:cBhvr>
                                      <p:tavLst>
                                        <p:tav tm="0">
                                          <p:val>
                                            <p:fltVal val="0"/>
                                          </p:val>
                                        </p:tav>
                                        <p:tav tm="100000">
                                          <p:val>
                                            <p:strVal val="#ppt_h"/>
                                          </p:val>
                                        </p:tav>
                                      </p:tavLst>
                                    </p:anim>
                                    <p:animEffect transition="in" filter="fade">
                                      <p:cBhvr>
                                        <p:cTn id="21" dur="500"/>
                                        <p:tgtEl>
                                          <p:spTgt spid="99"/>
                                        </p:tgtEl>
                                      </p:cBhvr>
                                    </p:animEffect>
                                  </p:childTnLst>
                                </p:cTn>
                              </p:par>
                            </p:childTnLst>
                          </p:cTn>
                        </p:par>
                        <p:par>
                          <p:cTn id="22" fill="hold">
                            <p:stCondLst>
                              <p:cond delay="700"/>
                            </p:stCondLst>
                            <p:childTnLst>
                              <p:par>
                                <p:cTn id="23" presetID="53" presetClass="entr" presetSubtype="16"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100" fill="hold"/>
                                        <p:tgtEl>
                                          <p:spTgt spid="85"/>
                                        </p:tgtEl>
                                        <p:attrNameLst>
                                          <p:attrName>ppt_w</p:attrName>
                                        </p:attrNameLst>
                                      </p:cBhvr>
                                      <p:tavLst>
                                        <p:tav tm="0">
                                          <p:val>
                                            <p:fltVal val="0"/>
                                          </p:val>
                                        </p:tav>
                                        <p:tav tm="100000">
                                          <p:val>
                                            <p:strVal val="#ppt_w"/>
                                          </p:val>
                                        </p:tav>
                                      </p:tavLst>
                                    </p:anim>
                                    <p:anim calcmode="lin" valueType="num">
                                      <p:cBhvr>
                                        <p:cTn id="26" dur="100" fill="hold"/>
                                        <p:tgtEl>
                                          <p:spTgt spid="85"/>
                                        </p:tgtEl>
                                        <p:attrNameLst>
                                          <p:attrName>ppt_h</p:attrName>
                                        </p:attrNameLst>
                                      </p:cBhvr>
                                      <p:tavLst>
                                        <p:tav tm="0">
                                          <p:val>
                                            <p:fltVal val="0"/>
                                          </p:val>
                                        </p:tav>
                                        <p:tav tm="100000">
                                          <p:val>
                                            <p:strVal val="#ppt_h"/>
                                          </p:val>
                                        </p:tav>
                                      </p:tavLst>
                                    </p:anim>
                                    <p:animEffect transition="in" filter="fade">
                                      <p:cBhvr>
                                        <p:cTn id="27" dur="100"/>
                                        <p:tgtEl>
                                          <p:spTgt spid="85"/>
                                        </p:tgtEl>
                                      </p:cBhvr>
                                    </p:animEffect>
                                  </p:childTnLst>
                                </p:cTn>
                              </p:par>
                            </p:childTnLst>
                          </p:cTn>
                        </p:par>
                        <p:par>
                          <p:cTn id="28" fill="hold">
                            <p:stCondLst>
                              <p:cond delay="800"/>
                            </p:stCondLst>
                            <p:childTnLst>
                              <p:par>
                                <p:cTn id="29" presetID="53" presetClass="entr" presetSubtype="16"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100" fill="hold"/>
                                        <p:tgtEl>
                                          <p:spTgt spid="84"/>
                                        </p:tgtEl>
                                        <p:attrNameLst>
                                          <p:attrName>ppt_w</p:attrName>
                                        </p:attrNameLst>
                                      </p:cBhvr>
                                      <p:tavLst>
                                        <p:tav tm="0">
                                          <p:val>
                                            <p:fltVal val="0"/>
                                          </p:val>
                                        </p:tav>
                                        <p:tav tm="100000">
                                          <p:val>
                                            <p:strVal val="#ppt_w"/>
                                          </p:val>
                                        </p:tav>
                                      </p:tavLst>
                                    </p:anim>
                                    <p:anim calcmode="lin" valueType="num">
                                      <p:cBhvr>
                                        <p:cTn id="32" dur="100" fill="hold"/>
                                        <p:tgtEl>
                                          <p:spTgt spid="84"/>
                                        </p:tgtEl>
                                        <p:attrNameLst>
                                          <p:attrName>ppt_h</p:attrName>
                                        </p:attrNameLst>
                                      </p:cBhvr>
                                      <p:tavLst>
                                        <p:tav tm="0">
                                          <p:val>
                                            <p:fltVal val="0"/>
                                          </p:val>
                                        </p:tav>
                                        <p:tav tm="100000">
                                          <p:val>
                                            <p:strVal val="#ppt_h"/>
                                          </p:val>
                                        </p:tav>
                                      </p:tavLst>
                                    </p:anim>
                                    <p:animEffect transition="in" filter="fade">
                                      <p:cBhvr>
                                        <p:cTn id="33" dur="100"/>
                                        <p:tgtEl>
                                          <p:spTgt spid="84"/>
                                        </p:tgtEl>
                                      </p:cBhvr>
                                    </p:animEffect>
                                  </p:childTnLst>
                                </p:cTn>
                              </p:par>
                            </p:childTnLst>
                          </p:cTn>
                        </p:par>
                        <p:par>
                          <p:cTn id="34" fill="hold">
                            <p:stCondLst>
                              <p:cond delay="900"/>
                            </p:stCondLst>
                            <p:childTnLst>
                              <p:par>
                                <p:cTn id="35" presetID="53" presetClass="entr" presetSubtype="16"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1400"/>
                            </p:stCondLst>
                            <p:childTnLst>
                              <p:par>
                                <p:cTn id="41" presetID="53" presetClass="entr" presetSubtype="16"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 fill="hold"/>
                                        <p:tgtEl>
                                          <p:spTgt spid="91"/>
                                        </p:tgtEl>
                                        <p:attrNameLst>
                                          <p:attrName>ppt_w</p:attrName>
                                        </p:attrNameLst>
                                      </p:cBhvr>
                                      <p:tavLst>
                                        <p:tav tm="0">
                                          <p:val>
                                            <p:fltVal val="0"/>
                                          </p:val>
                                        </p:tav>
                                        <p:tav tm="100000">
                                          <p:val>
                                            <p:strVal val="#ppt_w"/>
                                          </p:val>
                                        </p:tav>
                                      </p:tavLst>
                                    </p:anim>
                                    <p:anim calcmode="lin" valueType="num">
                                      <p:cBhvr>
                                        <p:cTn id="44" dur="100" fill="hold"/>
                                        <p:tgtEl>
                                          <p:spTgt spid="91"/>
                                        </p:tgtEl>
                                        <p:attrNameLst>
                                          <p:attrName>ppt_h</p:attrName>
                                        </p:attrNameLst>
                                      </p:cBhvr>
                                      <p:tavLst>
                                        <p:tav tm="0">
                                          <p:val>
                                            <p:fltVal val="0"/>
                                          </p:val>
                                        </p:tav>
                                        <p:tav tm="100000">
                                          <p:val>
                                            <p:strVal val="#ppt_h"/>
                                          </p:val>
                                        </p:tav>
                                      </p:tavLst>
                                    </p:anim>
                                    <p:animEffect transition="in" filter="fade">
                                      <p:cBhvr>
                                        <p:cTn id="45" dur="100"/>
                                        <p:tgtEl>
                                          <p:spTgt spid="91"/>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 calcmode="lin" valueType="num">
                                      <p:cBhvr>
                                        <p:cTn id="49" dur="100" fill="hold"/>
                                        <p:tgtEl>
                                          <p:spTgt spid="90"/>
                                        </p:tgtEl>
                                        <p:attrNameLst>
                                          <p:attrName>ppt_w</p:attrName>
                                        </p:attrNameLst>
                                      </p:cBhvr>
                                      <p:tavLst>
                                        <p:tav tm="0">
                                          <p:val>
                                            <p:fltVal val="0"/>
                                          </p:val>
                                        </p:tav>
                                        <p:tav tm="100000">
                                          <p:val>
                                            <p:strVal val="#ppt_w"/>
                                          </p:val>
                                        </p:tav>
                                      </p:tavLst>
                                    </p:anim>
                                    <p:anim calcmode="lin" valueType="num">
                                      <p:cBhvr>
                                        <p:cTn id="50" dur="100" fill="hold"/>
                                        <p:tgtEl>
                                          <p:spTgt spid="90"/>
                                        </p:tgtEl>
                                        <p:attrNameLst>
                                          <p:attrName>ppt_h</p:attrName>
                                        </p:attrNameLst>
                                      </p:cBhvr>
                                      <p:tavLst>
                                        <p:tav tm="0">
                                          <p:val>
                                            <p:fltVal val="0"/>
                                          </p:val>
                                        </p:tav>
                                        <p:tav tm="100000">
                                          <p:val>
                                            <p:strVal val="#ppt_h"/>
                                          </p:val>
                                        </p:tav>
                                      </p:tavLst>
                                    </p:anim>
                                    <p:animEffect transition="in" filter="fade">
                                      <p:cBhvr>
                                        <p:cTn id="51" dur="100"/>
                                        <p:tgtEl>
                                          <p:spTgt spid="90"/>
                                        </p:tgtEl>
                                      </p:cBhvr>
                                    </p:animEffect>
                                  </p:childTnLst>
                                </p:cTn>
                              </p:par>
                            </p:childTnLst>
                          </p:cTn>
                        </p:par>
                        <p:par>
                          <p:cTn id="52" fill="hold">
                            <p:stCondLst>
                              <p:cond delay="1600"/>
                            </p:stCondLst>
                            <p:childTnLst>
                              <p:par>
                                <p:cTn id="53" presetID="53" presetClass="entr" presetSubtype="16"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500" fill="hold"/>
                                        <p:tgtEl>
                                          <p:spTgt spid="86"/>
                                        </p:tgtEl>
                                        <p:attrNameLst>
                                          <p:attrName>ppt_w</p:attrName>
                                        </p:attrNameLst>
                                      </p:cBhvr>
                                      <p:tavLst>
                                        <p:tav tm="0">
                                          <p:val>
                                            <p:fltVal val="0"/>
                                          </p:val>
                                        </p:tav>
                                        <p:tav tm="100000">
                                          <p:val>
                                            <p:strVal val="#ppt_w"/>
                                          </p:val>
                                        </p:tav>
                                      </p:tavLst>
                                    </p:anim>
                                    <p:anim calcmode="lin" valueType="num">
                                      <p:cBhvr>
                                        <p:cTn id="56" dur="500" fill="hold"/>
                                        <p:tgtEl>
                                          <p:spTgt spid="86"/>
                                        </p:tgtEl>
                                        <p:attrNameLst>
                                          <p:attrName>ppt_h</p:attrName>
                                        </p:attrNameLst>
                                      </p:cBhvr>
                                      <p:tavLst>
                                        <p:tav tm="0">
                                          <p:val>
                                            <p:fltVal val="0"/>
                                          </p:val>
                                        </p:tav>
                                        <p:tav tm="100000">
                                          <p:val>
                                            <p:strVal val="#ppt_h"/>
                                          </p:val>
                                        </p:tav>
                                      </p:tavLst>
                                    </p:anim>
                                    <p:animEffect transition="in" filter="fade">
                                      <p:cBhvr>
                                        <p:cTn id="57" dur="500"/>
                                        <p:tgtEl>
                                          <p:spTgt spid="86"/>
                                        </p:tgtEl>
                                      </p:cBhvr>
                                    </p:animEffect>
                                  </p:childTnLst>
                                </p:cTn>
                              </p:par>
                            </p:childTnLst>
                          </p:cTn>
                        </p:par>
                        <p:par>
                          <p:cTn id="58" fill="hold">
                            <p:stCondLst>
                              <p:cond delay="2100"/>
                            </p:stCondLst>
                            <p:childTnLst>
                              <p:par>
                                <p:cTn id="59" presetID="53" presetClass="entr" presetSubtype="16"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p:cTn id="61" dur="100" fill="hold"/>
                                        <p:tgtEl>
                                          <p:spTgt spid="93"/>
                                        </p:tgtEl>
                                        <p:attrNameLst>
                                          <p:attrName>ppt_w</p:attrName>
                                        </p:attrNameLst>
                                      </p:cBhvr>
                                      <p:tavLst>
                                        <p:tav tm="0">
                                          <p:val>
                                            <p:fltVal val="0"/>
                                          </p:val>
                                        </p:tav>
                                        <p:tav tm="100000">
                                          <p:val>
                                            <p:strVal val="#ppt_w"/>
                                          </p:val>
                                        </p:tav>
                                      </p:tavLst>
                                    </p:anim>
                                    <p:anim calcmode="lin" valueType="num">
                                      <p:cBhvr>
                                        <p:cTn id="62" dur="100" fill="hold"/>
                                        <p:tgtEl>
                                          <p:spTgt spid="93"/>
                                        </p:tgtEl>
                                        <p:attrNameLst>
                                          <p:attrName>ppt_h</p:attrName>
                                        </p:attrNameLst>
                                      </p:cBhvr>
                                      <p:tavLst>
                                        <p:tav tm="0">
                                          <p:val>
                                            <p:fltVal val="0"/>
                                          </p:val>
                                        </p:tav>
                                        <p:tav tm="100000">
                                          <p:val>
                                            <p:strVal val="#ppt_h"/>
                                          </p:val>
                                        </p:tav>
                                      </p:tavLst>
                                    </p:anim>
                                    <p:animEffect transition="in" filter="fade">
                                      <p:cBhvr>
                                        <p:cTn id="63" dur="100"/>
                                        <p:tgtEl>
                                          <p:spTgt spid="93"/>
                                        </p:tgtEl>
                                      </p:cBhvr>
                                    </p:animEffect>
                                  </p:childTnLst>
                                </p:cTn>
                              </p:par>
                            </p:childTnLst>
                          </p:cTn>
                        </p:par>
                        <p:par>
                          <p:cTn id="64" fill="hold">
                            <p:stCondLst>
                              <p:cond delay="2200"/>
                            </p:stCondLst>
                            <p:childTnLst>
                              <p:par>
                                <p:cTn id="65" presetID="53" presetClass="entr" presetSubtype="16" fill="hold"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100" fill="hold"/>
                                        <p:tgtEl>
                                          <p:spTgt spid="92"/>
                                        </p:tgtEl>
                                        <p:attrNameLst>
                                          <p:attrName>ppt_w</p:attrName>
                                        </p:attrNameLst>
                                      </p:cBhvr>
                                      <p:tavLst>
                                        <p:tav tm="0">
                                          <p:val>
                                            <p:fltVal val="0"/>
                                          </p:val>
                                        </p:tav>
                                        <p:tav tm="100000">
                                          <p:val>
                                            <p:strVal val="#ppt_w"/>
                                          </p:val>
                                        </p:tav>
                                      </p:tavLst>
                                    </p:anim>
                                    <p:anim calcmode="lin" valueType="num">
                                      <p:cBhvr>
                                        <p:cTn id="68" dur="100" fill="hold"/>
                                        <p:tgtEl>
                                          <p:spTgt spid="92"/>
                                        </p:tgtEl>
                                        <p:attrNameLst>
                                          <p:attrName>ppt_h</p:attrName>
                                        </p:attrNameLst>
                                      </p:cBhvr>
                                      <p:tavLst>
                                        <p:tav tm="0">
                                          <p:val>
                                            <p:fltVal val="0"/>
                                          </p:val>
                                        </p:tav>
                                        <p:tav tm="100000">
                                          <p:val>
                                            <p:strVal val="#ppt_h"/>
                                          </p:val>
                                        </p:tav>
                                      </p:tavLst>
                                    </p:anim>
                                    <p:animEffect transition="in" filter="fade">
                                      <p:cBhvr>
                                        <p:cTn id="69" dur="100"/>
                                        <p:tgtEl>
                                          <p:spTgt spid="92"/>
                                        </p:tgtEl>
                                      </p:cBhvr>
                                    </p:animEffect>
                                  </p:childTnLst>
                                </p:cTn>
                              </p:par>
                            </p:childTnLst>
                          </p:cTn>
                        </p:par>
                        <p:par>
                          <p:cTn id="70" fill="hold">
                            <p:stCondLst>
                              <p:cond delay="2300"/>
                            </p:stCondLst>
                            <p:childTnLst>
                              <p:par>
                                <p:cTn id="71" presetID="53" presetClass="entr" presetSubtype="16" fill="hold" nodeType="after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Effect transition="in" filter="fade">
                                      <p:cBhvr>
                                        <p:cTn id="75" dur="500"/>
                                        <p:tgtEl>
                                          <p:spTgt spid="100"/>
                                        </p:tgtEl>
                                      </p:cBhvr>
                                    </p:animEffect>
                                  </p:childTnLst>
                                </p:cTn>
                              </p:par>
                            </p:childTnLst>
                          </p:cTn>
                        </p:par>
                        <p:par>
                          <p:cTn id="76" fill="hold">
                            <p:stCondLst>
                              <p:cond delay="2800"/>
                            </p:stCondLst>
                            <p:childTnLst>
                              <p:par>
                                <p:cTn id="77" presetID="53" presetClass="entr" presetSubtype="16" fill="hold"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100" fill="hold"/>
                                        <p:tgtEl>
                                          <p:spTgt spid="95"/>
                                        </p:tgtEl>
                                        <p:attrNameLst>
                                          <p:attrName>ppt_w</p:attrName>
                                        </p:attrNameLst>
                                      </p:cBhvr>
                                      <p:tavLst>
                                        <p:tav tm="0">
                                          <p:val>
                                            <p:fltVal val="0"/>
                                          </p:val>
                                        </p:tav>
                                        <p:tav tm="100000">
                                          <p:val>
                                            <p:strVal val="#ppt_w"/>
                                          </p:val>
                                        </p:tav>
                                      </p:tavLst>
                                    </p:anim>
                                    <p:anim calcmode="lin" valueType="num">
                                      <p:cBhvr>
                                        <p:cTn id="80" dur="100" fill="hold"/>
                                        <p:tgtEl>
                                          <p:spTgt spid="95"/>
                                        </p:tgtEl>
                                        <p:attrNameLst>
                                          <p:attrName>ppt_h</p:attrName>
                                        </p:attrNameLst>
                                      </p:cBhvr>
                                      <p:tavLst>
                                        <p:tav tm="0">
                                          <p:val>
                                            <p:fltVal val="0"/>
                                          </p:val>
                                        </p:tav>
                                        <p:tav tm="100000">
                                          <p:val>
                                            <p:strVal val="#ppt_h"/>
                                          </p:val>
                                        </p:tav>
                                      </p:tavLst>
                                    </p:anim>
                                    <p:animEffect transition="in" filter="fade">
                                      <p:cBhvr>
                                        <p:cTn id="81" dur="100"/>
                                        <p:tgtEl>
                                          <p:spTgt spid="95"/>
                                        </p:tgtEl>
                                      </p:cBhvr>
                                    </p:animEffect>
                                  </p:childTnLst>
                                </p:cTn>
                              </p:par>
                            </p:childTnLst>
                          </p:cTn>
                        </p:par>
                        <p:par>
                          <p:cTn id="82" fill="hold">
                            <p:stCondLst>
                              <p:cond delay="2900"/>
                            </p:stCondLst>
                            <p:childTnLst>
                              <p:par>
                                <p:cTn id="83" presetID="53" presetClass="entr" presetSubtype="16" fill="hold" nodeType="afterEffect">
                                  <p:stCondLst>
                                    <p:cond delay="0"/>
                                  </p:stCondLst>
                                  <p:childTnLst>
                                    <p:set>
                                      <p:cBhvr>
                                        <p:cTn id="84" dur="1" fill="hold">
                                          <p:stCondLst>
                                            <p:cond delay="0"/>
                                          </p:stCondLst>
                                        </p:cTn>
                                        <p:tgtEl>
                                          <p:spTgt spid="94"/>
                                        </p:tgtEl>
                                        <p:attrNameLst>
                                          <p:attrName>style.visibility</p:attrName>
                                        </p:attrNameLst>
                                      </p:cBhvr>
                                      <p:to>
                                        <p:strVal val="visible"/>
                                      </p:to>
                                    </p:set>
                                    <p:anim calcmode="lin" valueType="num">
                                      <p:cBhvr>
                                        <p:cTn id="85" dur="100" fill="hold"/>
                                        <p:tgtEl>
                                          <p:spTgt spid="94"/>
                                        </p:tgtEl>
                                        <p:attrNameLst>
                                          <p:attrName>ppt_w</p:attrName>
                                        </p:attrNameLst>
                                      </p:cBhvr>
                                      <p:tavLst>
                                        <p:tav tm="0">
                                          <p:val>
                                            <p:fltVal val="0"/>
                                          </p:val>
                                        </p:tav>
                                        <p:tav tm="100000">
                                          <p:val>
                                            <p:strVal val="#ppt_w"/>
                                          </p:val>
                                        </p:tav>
                                      </p:tavLst>
                                    </p:anim>
                                    <p:anim calcmode="lin" valueType="num">
                                      <p:cBhvr>
                                        <p:cTn id="86" dur="100" fill="hold"/>
                                        <p:tgtEl>
                                          <p:spTgt spid="94"/>
                                        </p:tgtEl>
                                        <p:attrNameLst>
                                          <p:attrName>ppt_h</p:attrName>
                                        </p:attrNameLst>
                                      </p:cBhvr>
                                      <p:tavLst>
                                        <p:tav tm="0">
                                          <p:val>
                                            <p:fltVal val="0"/>
                                          </p:val>
                                        </p:tav>
                                        <p:tav tm="100000">
                                          <p:val>
                                            <p:strVal val="#ppt_h"/>
                                          </p:val>
                                        </p:tav>
                                      </p:tavLst>
                                    </p:anim>
                                    <p:animEffect transition="in" filter="fade">
                                      <p:cBhvr>
                                        <p:cTn id="87" dur="100"/>
                                        <p:tgtEl>
                                          <p:spTgt spid="94"/>
                                        </p:tgtEl>
                                      </p:cBhvr>
                                    </p:animEffect>
                                  </p:childTnLst>
                                </p:cTn>
                              </p:par>
                            </p:childTnLst>
                          </p:cTn>
                        </p:par>
                        <p:par>
                          <p:cTn id="88" fill="hold">
                            <p:stCondLst>
                              <p:cond delay="3000"/>
                            </p:stCondLst>
                            <p:childTnLst>
                              <p:par>
                                <p:cTn id="89" presetID="53" presetClass="entr" presetSubtype="16"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p:cTn id="91" dur="500" fill="hold"/>
                                        <p:tgtEl>
                                          <p:spTgt spid="101"/>
                                        </p:tgtEl>
                                        <p:attrNameLst>
                                          <p:attrName>ppt_w</p:attrName>
                                        </p:attrNameLst>
                                      </p:cBhvr>
                                      <p:tavLst>
                                        <p:tav tm="0">
                                          <p:val>
                                            <p:fltVal val="0"/>
                                          </p:val>
                                        </p:tav>
                                        <p:tav tm="100000">
                                          <p:val>
                                            <p:strVal val="#ppt_w"/>
                                          </p:val>
                                        </p:tav>
                                      </p:tavLst>
                                    </p:anim>
                                    <p:anim calcmode="lin" valueType="num">
                                      <p:cBhvr>
                                        <p:cTn id="92" dur="500" fill="hold"/>
                                        <p:tgtEl>
                                          <p:spTgt spid="101"/>
                                        </p:tgtEl>
                                        <p:attrNameLst>
                                          <p:attrName>ppt_h</p:attrName>
                                        </p:attrNameLst>
                                      </p:cBhvr>
                                      <p:tavLst>
                                        <p:tav tm="0">
                                          <p:val>
                                            <p:fltVal val="0"/>
                                          </p:val>
                                        </p:tav>
                                        <p:tav tm="100000">
                                          <p:val>
                                            <p:strVal val="#ppt_h"/>
                                          </p:val>
                                        </p:tav>
                                      </p:tavLst>
                                    </p:anim>
                                    <p:animEffect transition="in" filter="fade">
                                      <p:cBhvr>
                                        <p:cTn id="93" dur="500"/>
                                        <p:tgtEl>
                                          <p:spTgt spid="101"/>
                                        </p:tgtEl>
                                      </p:cBhvr>
                                    </p:animEffect>
                                  </p:childTnLst>
                                </p:cTn>
                              </p:par>
                            </p:childTnLst>
                          </p:cTn>
                        </p:par>
                        <p:par>
                          <p:cTn id="94" fill="hold">
                            <p:stCondLst>
                              <p:cond delay="3500"/>
                            </p:stCondLst>
                            <p:childTnLst>
                              <p:par>
                                <p:cTn id="95" presetID="53" presetClass="entr" presetSubtype="16" fill="hold" nodeType="afterEffect">
                                  <p:stCondLst>
                                    <p:cond delay="0"/>
                                  </p:stCondLst>
                                  <p:childTnLst>
                                    <p:set>
                                      <p:cBhvr>
                                        <p:cTn id="96" dur="1" fill="hold">
                                          <p:stCondLst>
                                            <p:cond delay="0"/>
                                          </p:stCondLst>
                                        </p:cTn>
                                        <p:tgtEl>
                                          <p:spTgt spid="97"/>
                                        </p:tgtEl>
                                        <p:attrNameLst>
                                          <p:attrName>style.visibility</p:attrName>
                                        </p:attrNameLst>
                                      </p:cBhvr>
                                      <p:to>
                                        <p:strVal val="visible"/>
                                      </p:to>
                                    </p:set>
                                    <p:anim calcmode="lin" valueType="num">
                                      <p:cBhvr>
                                        <p:cTn id="97" dur="100" fill="hold"/>
                                        <p:tgtEl>
                                          <p:spTgt spid="97"/>
                                        </p:tgtEl>
                                        <p:attrNameLst>
                                          <p:attrName>ppt_w</p:attrName>
                                        </p:attrNameLst>
                                      </p:cBhvr>
                                      <p:tavLst>
                                        <p:tav tm="0">
                                          <p:val>
                                            <p:fltVal val="0"/>
                                          </p:val>
                                        </p:tav>
                                        <p:tav tm="100000">
                                          <p:val>
                                            <p:strVal val="#ppt_w"/>
                                          </p:val>
                                        </p:tav>
                                      </p:tavLst>
                                    </p:anim>
                                    <p:anim calcmode="lin" valueType="num">
                                      <p:cBhvr>
                                        <p:cTn id="98" dur="100" fill="hold"/>
                                        <p:tgtEl>
                                          <p:spTgt spid="97"/>
                                        </p:tgtEl>
                                        <p:attrNameLst>
                                          <p:attrName>ppt_h</p:attrName>
                                        </p:attrNameLst>
                                      </p:cBhvr>
                                      <p:tavLst>
                                        <p:tav tm="0">
                                          <p:val>
                                            <p:fltVal val="0"/>
                                          </p:val>
                                        </p:tav>
                                        <p:tav tm="100000">
                                          <p:val>
                                            <p:strVal val="#ppt_h"/>
                                          </p:val>
                                        </p:tav>
                                      </p:tavLst>
                                    </p:anim>
                                    <p:animEffect transition="in" filter="fade">
                                      <p:cBhvr>
                                        <p:cTn id="99" dur="100"/>
                                        <p:tgtEl>
                                          <p:spTgt spid="97"/>
                                        </p:tgtEl>
                                      </p:cBhvr>
                                    </p:animEffect>
                                  </p:childTnLst>
                                </p:cTn>
                              </p:par>
                            </p:childTnLst>
                          </p:cTn>
                        </p:par>
                        <p:par>
                          <p:cTn id="100" fill="hold">
                            <p:stCondLst>
                              <p:cond delay="3600"/>
                            </p:stCondLst>
                            <p:childTnLst>
                              <p:par>
                                <p:cTn id="101" presetID="53" presetClass="entr" presetSubtype="16" fill="hold" nodeType="afterEffect">
                                  <p:stCondLst>
                                    <p:cond delay="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100" fill="hold"/>
                                        <p:tgtEl>
                                          <p:spTgt spid="96"/>
                                        </p:tgtEl>
                                        <p:attrNameLst>
                                          <p:attrName>ppt_w</p:attrName>
                                        </p:attrNameLst>
                                      </p:cBhvr>
                                      <p:tavLst>
                                        <p:tav tm="0">
                                          <p:val>
                                            <p:fltVal val="0"/>
                                          </p:val>
                                        </p:tav>
                                        <p:tav tm="100000">
                                          <p:val>
                                            <p:strVal val="#ppt_w"/>
                                          </p:val>
                                        </p:tav>
                                      </p:tavLst>
                                    </p:anim>
                                    <p:anim calcmode="lin" valueType="num">
                                      <p:cBhvr>
                                        <p:cTn id="104" dur="100" fill="hold"/>
                                        <p:tgtEl>
                                          <p:spTgt spid="96"/>
                                        </p:tgtEl>
                                        <p:attrNameLst>
                                          <p:attrName>ppt_h</p:attrName>
                                        </p:attrNameLst>
                                      </p:cBhvr>
                                      <p:tavLst>
                                        <p:tav tm="0">
                                          <p:val>
                                            <p:fltVal val="0"/>
                                          </p:val>
                                        </p:tav>
                                        <p:tav tm="100000">
                                          <p:val>
                                            <p:strVal val="#ppt_h"/>
                                          </p:val>
                                        </p:tav>
                                      </p:tavLst>
                                    </p:anim>
                                    <p:animEffect transition="in" filter="fade">
                                      <p:cBhvr>
                                        <p:cTn id="105" dur="100"/>
                                        <p:tgtEl>
                                          <p:spTgt spid="96"/>
                                        </p:tgtEl>
                                      </p:cBhvr>
                                    </p:animEffect>
                                  </p:childTnLst>
                                </p:cTn>
                              </p:par>
                            </p:childTnLst>
                          </p:cTn>
                        </p:par>
                        <p:par>
                          <p:cTn id="106" fill="hold">
                            <p:stCondLst>
                              <p:cond delay="3700"/>
                            </p:stCondLst>
                            <p:childTnLst>
                              <p:par>
                                <p:cTn id="107" presetID="53" presetClass="entr" presetSubtype="16" fill="hold" nodeType="after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500" fill="hold"/>
                                        <p:tgtEl>
                                          <p:spTgt spid="102"/>
                                        </p:tgtEl>
                                        <p:attrNameLst>
                                          <p:attrName>ppt_w</p:attrName>
                                        </p:attrNameLst>
                                      </p:cBhvr>
                                      <p:tavLst>
                                        <p:tav tm="0">
                                          <p:val>
                                            <p:fltVal val="0"/>
                                          </p:val>
                                        </p:tav>
                                        <p:tav tm="100000">
                                          <p:val>
                                            <p:strVal val="#ppt_w"/>
                                          </p:val>
                                        </p:tav>
                                      </p:tavLst>
                                    </p:anim>
                                    <p:anim calcmode="lin" valueType="num">
                                      <p:cBhvr>
                                        <p:cTn id="110" dur="500" fill="hold"/>
                                        <p:tgtEl>
                                          <p:spTgt spid="102"/>
                                        </p:tgtEl>
                                        <p:attrNameLst>
                                          <p:attrName>ppt_h</p:attrName>
                                        </p:attrNameLst>
                                      </p:cBhvr>
                                      <p:tavLst>
                                        <p:tav tm="0">
                                          <p:val>
                                            <p:fltVal val="0"/>
                                          </p:val>
                                        </p:tav>
                                        <p:tav tm="100000">
                                          <p:val>
                                            <p:strVal val="#ppt_h"/>
                                          </p:val>
                                        </p:tav>
                                      </p:tavLst>
                                    </p:anim>
                                    <p:animEffect transition="in" filter="fade">
                                      <p:cBhvr>
                                        <p:cTn id="11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28575"/>
            <a:ext cx="9220200" cy="6915150"/>
          </a:xfrm>
          <a:prstGeom prst="rect">
            <a:avLst/>
          </a:prstGeom>
        </p:spPr>
      </p:pic>
      <p:sp>
        <p:nvSpPr>
          <p:cNvPr id="8" name="TextBox 7"/>
          <p:cNvSpPr txBox="1"/>
          <p:nvPr/>
        </p:nvSpPr>
        <p:spPr>
          <a:xfrm>
            <a:off x="228600" y="152400"/>
            <a:ext cx="3124200" cy="707886"/>
          </a:xfrm>
          <a:prstGeom prst="rect">
            <a:avLst/>
          </a:prstGeom>
          <a:noFill/>
        </p:spPr>
        <p:txBody>
          <a:bodyPr wrap="square" rtlCol="0">
            <a:spAutoFit/>
          </a:bodyPr>
          <a:lstStyle/>
          <a:p>
            <a:r>
              <a:rPr lang="en-US" sz="4000" b="1" dirty="0">
                <a:solidFill>
                  <a:schemeClr val="accent5"/>
                </a:solidFill>
                <a:latin typeface="Arial" charset="0"/>
                <a:ea typeface="Arial" charset="0"/>
                <a:cs typeface="Arial" charset="0"/>
              </a:rPr>
              <a:t>Set</a:t>
            </a:r>
          </a:p>
        </p:txBody>
      </p:sp>
      <p:sp>
        <p:nvSpPr>
          <p:cNvPr id="9" name="TextBox 8"/>
          <p:cNvSpPr txBox="1"/>
          <p:nvPr/>
        </p:nvSpPr>
        <p:spPr>
          <a:xfrm>
            <a:off x="235680" y="662279"/>
            <a:ext cx="4267200" cy="1200329"/>
          </a:xfrm>
          <a:prstGeom prst="rect">
            <a:avLst/>
          </a:prstGeom>
          <a:noFill/>
        </p:spPr>
        <p:txBody>
          <a:bodyPr wrap="square" rtlCol="0">
            <a:spAutoFit/>
          </a:bodyPr>
          <a:lstStyle/>
          <a:p>
            <a:r>
              <a:rPr lang="en-US" sz="7000" b="1" dirty="0">
                <a:solidFill>
                  <a:schemeClr val="bg2">
                    <a:lumMod val="50000"/>
                  </a:schemeClr>
                </a:solidFill>
                <a:latin typeface="Arial Black" charset="0"/>
                <a:ea typeface="Arial Black" charset="0"/>
                <a:cs typeface="Arial Black" charset="0"/>
              </a:rPr>
              <a:t>SMART</a:t>
            </a:r>
          </a:p>
        </p:txBody>
      </p:sp>
      <p:sp>
        <p:nvSpPr>
          <p:cNvPr id="10" name="TextBox 9"/>
          <p:cNvSpPr txBox="1"/>
          <p:nvPr/>
        </p:nvSpPr>
        <p:spPr>
          <a:xfrm>
            <a:off x="990600" y="1608001"/>
            <a:ext cx="3124200" cy="861774"/>
          </a:xfrm>
          <a:prstGeom prst="rect">
            <a:avLst/>
          </a:prstGeom>
          <a:noFill/>
        </p:spPr>
        <p:txBody>
          <a:bodyPr wrap="square" rtlCol="0">
            <a:spAutoFit/>
          </a:bodyPr>
          <a:lstStyle/>
          <a:p>
            <a:r>
              <a:rPr lang="en-US" sz="5000" b="1" dirty="0">
                <a:solidFill>
                  <a:schemeClr val="accent2"/>
                </a:solidFill>
                <a:latin typeface="Arial" charset="0"/>
                <a:ea typeface="Arial" charset="0"/>
                <a:cs typeface="Arial" charset="0"/>
              </a:rPr>
              <a:t>financial</a:t>
            </a:r>
          </a:p>
        </p:txBody>
      </p:sp>
      <p:sp>
        <p:nvSpPr>
          <p:cNvPr id="7" name="TextBox 6"/>
          <p:cNvSpPr txBox="1"/>
          <p:nvPr/>
        </p:nvSpPr>
        <p:spPr>
          <a:xfrm>
            <a:off x="1676400" y="2347238"/>
            <a:ext cx="1981200" cy="830997"/>
          </a:xfrm>
          <a:prstGeom prst="rect">
            <a:avLst/>
          </a:prstGeom>
          <a:noFill/>
        </p:spPr>
        <p:txBody>
          <a:bodyPr wrap="square" rtlCol="0">
            <a:spAutoFit/>
          </a:bodyPr>
          <a:lstStyle/>
          <a:p>
            <a:r>
              <a:rPr lang="en-US" sz="4800" dirty="0">
                <a:solidFill>
                  <a:schemeClr val="tx2">
                    <a:lumMod val="60000"/>
                    <a:lumOff val="40000"/>
                  </a:schemeClr>
                </a:solidFill>
                <a:latin typeface="Arial" charset="0"/>
                <a:ea typeface="Arial" charset="0"/>
                <a:cs typeface="Arial" charset="0"/>
              </a:rPr>
              <a:t>goals</a:t>
            </a:r>
          </a:p>
        </p:txBody>
      </p:sp>
      <p:grpSp>
        <p:nvGrpSpPr>
          <p:cNvPr id="25" name="Group 24"/>
          <p:cNvGrpSpPr/>
          <p:nvPr/>
        </p:nvGrpSpPr>
        <p:grpSpPr>
          <a:xfrm>
            <a:off x="4648200" y="3452838"/>
            <a:ext cx="5229194" cy="1169551"/>
            <a:chOff x="4572000" y="3750103"/>
            <a:chExt cx="5229194" cy="1169551"/>
          </a:xfrm>
        </p:grpSpPr>
        <p:sp>
          <p:nvSpPr>
            <p:cNvPr id="2" name="TextBox 1"/>
            <p:cNvSpPr txBox="1"/>
            <p:nvPr/>
          </p:nvSpPr>
          <p:spPr>
            <a:xfrm>
              <a:off x="5334000" y="4049405"/>
              <a:ext cx="4467194" cy="769441"/>
            </a:xfrm>
            <a:prstGeom prst="rect">
              <a:avLst/>
            </a:prstGeom>
            <a:noFill/>
          </p:spPr>
          <p:txBody>
            <a:bodyPr wrap="square" rtlCol="0">
              <a:spAutoFit/>
            </a:bodyPr>
            <a:lstStyle/>
            <a:p>
              <a:r>
                <a:rPr lang="en-US" sz="4400" dirty="0" err="1">
                  <a:solidFill>
                    <a:schemeClr val="accent2"/>
                  </a:solidFill>
                  <a:latin typeface="Trebuchet MS" charset="0"/>
                  <a:ea typeface="Trebuchet MS" charset="0"/>
                  <a:cs typeface="Trebuchet MS" charset="0"/>
                </a:rPr>
                <a:t>ealistic</a:t>
              </a:r>
              <a:endParaRPr lang="en-US" sz="4400" dirty="0">
                <a:solidFill>
                  <a:schemeClr val="accent2"/>
                </a:solidFill>
                <a:latin typeface="Trebuchet MS" charset="0"/>
                <a:ea typeface="Trebuchet MS" charset="0"/>
                <a:cs typeface="Trebuchet MS" charset="0"/>
              </a:endParaRPr>
            </a:p>
          </p:txBody>
        </p:sp>
        <p:sp>
          <p:nvSpPr>
            <p:cNvPr id="17" name="TextBox 16"/>
            <p:cNvSpPr txBox="1"/>
            <p:nvPr/>
          </p:nvSpPr>
          <p:spPr>
            <a:xfrm>
              <a:off x="4572000" y="3750103"/>
              <a:ext cx="952500" cy="1169551"/>
            </a:xfrm>
            <a:prstGeom prst="rect">
              <a:avLst/>
            </a:prstGeom>
            <a:noFill/>
          </p:spPr>
          <p:txBody>
            <a:bodyPr wrap="square" rtlCol="0">
              <a:spAutoFit/>
            </a:bodyPr>
            <a:lstStyle/>
            <a:p>
              <a:pPr algn="ctr"/>
              <a:r>
                <a:rPr lang="en-US" sz="7000" b="1" dirty="0">
                  <a:solidFill>
                    <a:schemeClr val="bg2">
                      <a:lumMod val="50000"/>
                    </a:schemeClr>
                  </a:solidFill>
                  <a:latin typeface="Arial" charset="0"/>
                  <a:ea typeface="Arial" charset="0"/>
                  <a:cs typeface="Arial" charset="0"/>
                </a:rPr>
                <a:t>R</a:t>
              </a:r>
              <a:endParaRPr lang="en-US" sz="4400" b="1" dirty="0">
                <a:solidFill>
                  <a:schemeClr val="accent2"/>
                </a:solidFill>
                <a:latin typeface="Arial" charset="0"/>
                <a:ea typeface="Arial" charset="0"/>
                <a:cs typeface="Arial" charset="0"/>
              </a:endParaRPr>
            </a:p>
          </p:txBody>
        </p:sp>
      </p:grpSp>
      <p:grpSp>
        <p:nvGrpSpPr>
          <p:cNvPr id="24" name="Group 23"/>
          <p:cNvGrpSpPr/>
          <p:nvPr/>
        </p:nvGrpSpPr>
        <p:grpSpPr>
          <a:xfrm>
            <a:off x="4648200" y="2352692"/>
            <a:ext cx="5229194" cy="1169551"/>
            <a:chOff x="4572000" y="2649957"/>
            <a:chExt cx="5229194" cy="1169551"/>
          </a:xfrm>
        </p:grpSpPr>
        <p:sp>
          <p:nvSpPr>
            <p:cNvPr id="11" name="TextBox 10"/>
            <p:cNvSpPr txBox="1"/>
            <p:nvPr/>
          </p:nvSpPr>
          <p:spPr>
            <a:xfrm>
              <a:off x="5334000" y="2949259"/>
              <a:ext cx="4467194" cy="769441"/>
            </a:xfrm>
            <a:prstGeom prst="rect">
              <a:avLst/>
            </a:prstGeom>
            <a:noFill/>
          </p:spPr>
          <p:txBody>
            <a:bodyPr wrap="square" rtlCol="0">
              <a:spAutoFit/>
            </a:bodyPr>
            <a:lstStyle/>
            <a:p>
              <a:r>
                <a:rPr lang="en-US" sz="4400" dirty="0" err="1">
                  <a:solidFill>
                    <a:schemeClr val="accent2"/>
                  </a:solidFill>
                  <a:latin typeface="Trebuchet MS" charset="0"/>
                  <a:ea typeface="Trebuchet MS" charset="0"/>
                  <a:cs typeface="Trebuchet MS" charset="0"/>
                </a:rPr>
                <a:t>djustable</a:t>
              </a:r>
              <a:endParaRPr lang="en-US" sz="4400" dirty="0">
                <a:solidFill>
                  <a:schemeClr val="accent2"/>
                </a:solidFill>
                <a:latin typeface="Trebuchet MS" charset="0"/>
                <a:ea typeface="Trebuchet MS" charset="0"/>
                <a:cs typeface="Trebuchet MS" charset="0"/>
              </a:endParaRPr>
            </a:p>
          </p:txBody>
        </p:sp>
        <p:sp>
          <p:nvSpPr>
            <p:cNvPr id="18" name="TextBox 17"/>
            <p:cNvSpPr txBox="1"/>
            <p:nvPr/>
          </p:nvSpPr>
          <p:spPr>
            <a:xfrm>
              <a:off x="4572000" y="2649957"/>
              <a:ext cx="952500" cy="1169551"/>
            </a:xfrm>
            <a:prstGeom prst="rect">
              <a:avLst/>
            </a:prstGeom>
            <a:noFill/>
          </p:spPr>
          <p:txBody>
            <a:bodyPr wrap="square" rtlCol="0">
              <a:spAutoFit/>
            </a:bodyPr>
            <a:lstStyle/>
            <a:p>
              <a:pPr algn="ctr"/>
              <a:r>
                <a:rPr lang="en-US" sz="7000" b="1" dirty="0">
                  <a:solidFill>
                    <a:schemeClr val="bg2">
                      <a:lumMod val="50000"/>
                    </a:schemeClr>
                  </a:solidFill>
                  <a:latin typeface="Arial" charset="0"/>
                  <a:ea typeface="Arial" charset="0"/>
                  <a:cs typeface="Arial" charset="0"/>
                </a:rPr>
                <a:t>A</a:t>
              </a:r>
              <a:endParaRPr lang="en-US" sz="4400" b="1" dirty="0">
                <a:solidFill>
                  <a:schemeClr val="accent2"/>
                </a:solidFill>
                <a:latin typeface="Arial" charset="0"/>
                <a:ea typeface="Arial" charset="0"/>
                <a:cs typeface="Arial" charset="0"/>
              </a:endParaRPr>
            </a:p>
          </p:txBody>
        </p:sp>
      </p:grpSp>
      <p:grpSp>
        <p:nvGrpSpPr>
          <p:cNvPr id="15" name="Group 14"/>
          <p:cNvGrpSpPr/>
          <p:nvPr/>
        </p:nvGrpSpPr>
        <p:grpSpPr>
          <a:xfrm>
            <a:off x="4648200" y="1252546"/>
            <a:ext cx="5334000" cy="1169551"/>
            <a:chOff x="4572000" y="1549811"/>
            <a:chExt cx="5334000" cy="1169551"/>
          </a:xfrm>
        </p:grpSpPr>
        <p:sp>
          <p:nvSpPr>
            <p:cNvPr id="13" name="TextBox 12"/>
            <p:cNvSpPr txBox="1"/>
            <p:nvPr/>
          </p:nvSpPr>
          <p:spPr>
            <a:xfrm>
              <a:off x="5438806" y="1849113"/>
              <a:ext cx="4467194" cy="769441"/>
            </a:xfrm>
            <a:prstGeom prst="rect">
              <a:avLst/>
            </a:prstGeom>
            <a:noFill/>
          </p:spPr>
          <p:txBody>
            <a:bodyPr wrap="square" rtlCol="0">
              <a:spAutoFit/>
            </a:bodyPr>
            <a:lstStyle/>
            <a:p>
              <a:r>
                <a:rPr lang="en-US" sz="4400" dirty="0" err="1">
                  <a:solidFill>
                    <a:schemeClr val="accent2"/>
                  </a:solidFill>
                  <a:latin typeface="Trebuchet MS" charset="0"/>
                  <a:ea typeface="Trebuchet MS" charset="0"/>
                  <a:cs typeface="Trebuchet MS" charset="0"/>
                </a:rPr>
                <a:t>easurable</a:t>
              </a:r>
              <a:endParaRPr lang="en-US" sz="4400" dirty="0">
                <a:solidFill>
                  <a:schemeClr val="accent2"/>
                </a:solidFill>
                <a:latin typeface="Trebuchet MS" charset="0"/>
                <a:ea typeface="Trebuchet MS" charset="0"/>
                <a:cs typeface="Trebuchet MS" charset="0"/>
              </a:endParaRPr>
            </a:p>
          </p:txBody>
        </p:sp>
        <p:sp>
          <p:nvSpPr>
            <p:cNvPr id="19" name="TextBox 18"/>
            <p:cNvSpPr txBox="1"/>
            <p:nvPr/>
          </p:nvSpPr>
          <p:spPr>
            <a:xfrm>
              <a:off x="4572000" y="1549811"/>
              <a:ext cx="1104900" cy="1169551"/>
            </a:xfrm>
            <a:prstGeom prst="rect">
              <a:avLst/>
            </a:prstGeom>
            <a:noFill/>
          </p:spPr>
          <p:txBody>
            <a:bodyPr wrap="square" rtlCol="0">
              <a:spAutoFit/>
            </a:bodyPr>
            <a:lstStyle/>
            <a:p>
              <a:pPr algn="ctr"/>
              <a:r>
                <a:rPr lang="en-US" sz="7000" b="1" dirty="0">
                  <a:solidFill>
                    <a:schemeClr val="bg2">
                      <a:lumMod val="50000"/>
                    </a:schemeClr>
                  </a:solidFill>
                  <a:latin typeface="Arial" charset="0"/>
                  <a:ea typeface="Arial" charset="0"/>
                  <a:cs typeface="Arial" charset="0"/>
                </a:rPr>
                <a:t>M</a:t>
              </a:r>
              <a:endParaRPr lang="en-US" sz="4400" b="1" dirty="0">
                <a:solidFill>
                  <a:schemeClr val="accent2"/>
                </a:solidFill>
                <a:latin typeface="Arial" charset="0"/>
                <a:ea typeface="Arial" charset="0"/>
                <a:cs typeface="Arial" charset="0"/>
              </a:endParaRPr>
            </a:p>
          </p:txBody>
        </p:sp>
      </p:grpSp>
      <p:grpSp>
        <p:nvGrpSpPr>
          <p:cNvPr id="12" name="Group 11"/>
          <p:cNvGrpSpPr/>
          <p:nvPr/>
        </p:nvGrpSpPr>
        <p:grpSpPr>
          <a:xfrm>
            <a:off x="4648200" y="152400"/>
            <a:ext cx="5152994" cy="1169551"/>
            <a:chOff x="4572000" y="449665"/>
            <a:chExt cx="5152994" cy="1169551"/>
          </a:xfrm>
        </p:grpSpPr>
        <p:sp>
          <p:nvSpPr>
            <p:cNvPr id="14" name="TextBox 13"/>
            <p:cNvSpPr txBox="1"/>
            <p:nvPr/>
          </p:nvSpPr>
          <p:spPr>
            <a:xfrm>
              <a:off x="5257800" y="748967"/>
              <a:ext cx="4467194" cy="769441"/>
            </a:xfrm>
            <a:prstGeom prst="rect">
              <a:avLst/>
            </a:prstGeom>
            <a:noFill/>
          </p:spPr>
          <p:txBody>
            <a:bodyPr wrap="square" rtlCol="0">
              <a:spAutoFit/>
            </a:bodyPr>
            <a:lstStyle/>
            <a:p>
              <a:r>
                <a:rPr lang="en-US" sz="4400" dirty="0" err="1">
                  <a:solidFill>
                    <a:schemeClr val="accent2"/>
                  </a:solidFill>
                  <a:latin typeface="Trebuchet MS" charset="0"/>
                  <a:ea typeface="Trebuchet MS" charset="0"/>
                  <a:cs typeface="Trebuchet MS" charset="0"/>
                </a:rPr>
                <a:t>pecific</a:t>
              </a:r>
              <a:endParaRPr lang="en-US" sz="4400" dirty="0">
                <a:solidFill>
                  <a:schemeClr val="accent2"/>
                </a:solidFill>
                <a:latin typeface="Trebuchet MS" charset="0"/>
                <a:ea typeface="Trebuchet MS" charset="0"/>
                <a:cs typeface="Trebuchet MS" charset="0"/>
              </a:endParaRPr>
            </a:p>
          </p:txBody>
        </p:sp>
        <p:sp>
          <p:nvSpPr>
            <p:cNvPr id="20" name="TextBox 19"/>
            <p:cNvSpPr txBox="1"/>
            <p:nvPr/>
          </p:nvSpPr>
          <p:spPr>
            <a:xfrm>
              <a:off x="4572000" y="449665"/>
              <a:ext cx="952500" cy="1169551"/>
            </a:xfrm>
            <a:prstGeom prst="rect">
              <a:avLst/>
            </a:prstGeom>
            <a:noFill/>
          </p:spPr>
          <p:txBody>
            <a:bodyPr wrap="square" rtlCol="0">
              <a:spAutoFit/>
            </a:bodyPr>
            <a:lstStyle/>
            <a:p>
              <a:pPr algn="ctr"/>
              <a:r>
                <a:rPr lang="en-US" sz="7000" b="1" dirty="0">
                  <a:solidFill>
                    <a:schemeClr val="bg2">
                      <a:lumMod val="50000"/>
                    </a:schemeClr>
                  </a:solidFill>
                  <a:latin typeface="Arial" charset="0"/>
                  <a:ea typeface="Arial" charset="0"/>
                  <a:cs typeface="Arial" charset="0"/>
                </a:rPr>
                <a:t>S</a:t>
              </a:r>
              <a:endParaRPr lang="en-US" sz="4400" b="1" dirty="0">
                <a:solidFill>
                  <a:schemeClr val="accent2"/>
                </a:solidFill>
                <a:latin typeface="Arial" charset="0"/>
                <a:ea typeface="Arial" charset="0"/>
                <a:cs typeface="Arial" charset="0"/>
              </a:endParaRPr>
            </a:p>
          </p:txBody>
        </p:sp>
      </p:grpSp>
      <p:grpSp>
        <p:nvGrpSpPr>
          <p:cNvPr id="26" name="Group 25"/>
          <p:cNvGrpSpPr/>
          <p:nvPr/>
        </p:nvGrpSpPr>
        <p:grpSpPr>
          <a:xfrm>
            <a:off x="4648200" y="4552984"/>
            <a:ext cx="5076794" cy="1169551"/>
            <a:chOff x="4572000" y="4850249"/>
            <a:chExt cx="5076794" cy="1169551"/>
          </a:xfrm>
        </p:grpSpPr>
        <p:sp>
          <p:nvSpPr>
            <p:cNvPr id="16" name="TextBox 15"/>
            <p:cNvSpPr txBox="1"/>
            <p:nvPr/>
          </p:nvSpPr>
          <p:spPr>
            <a:xfrm>
              <a:off x="5181600" y="5149551"/>
              <a:ext cx="4467194" cy="769441"/>
            </a:xfrm>
            <a:prstGeom prst="rect">
              <a:avLst/>
            </a:prstGeom>
            <a:noFill/>
          </p:spPr>
          <p:txBody>
            <a:bodyPr wrap="square" rtlCol="0">
              <a:spAutoFit/>
            </a:bodyPr>
            <a:lstStyle/>
            <a:p>
              <a:r>
                <a:rPr lang="en-US" sz="4400" dirty="0" err="1">
                  <a:solidFill>
                    <a:schemeClr val="accent2"/>
                  </a:solidFill>
                  <a:latin typeface="Trebuchet MS" charset="0"/>
                  <a:ea typeface="Trebuchet MS" charset="0"/>
                  <a:cs typeface="Trebuchet MS" charset="0"/>
                </a:rPr>
                <a:t>ime</a:t>
              </a:r>
              <a:r>
                <a:rPr lang="en-US" sz="4400" dirty="0">
                  <a:solidFill>
                    <a:schemeClr val="accent2"/>
                  </a:solidFill>
                  <a:latin typeface="Trebuchet MS" charset="0"/>
                  <a:ea typeface="Trebuchet MS" charset="0"/>
                  <a:cs typeface="Trebuchet MS" charset="0"/>
                </a:rPr>
                <a:t>-Oriented</a:t>
              </a:r>
            </a:p>
          </p:txBody>
        </p:sp>
        <p:sp>
          <p:nvSpPr>
            <p:cNvPr id="21" name="TextBox 20"/>
            <p:cNvSpPr txBox="1"/>
            <p:nvPr/>
          </p:nvSpPr>
          <p:spPr>
            <a:xfrm>
              <a:off x="4572000" y="4850249"/>
              <a:ext cx="952500" cy="1169551"/>
            </a:xfrm>
            <a:prstGeom prst="rect">
              <a:avLst/>
            </a:prstGeom>
            <a:noFill/>
          </p:spPr>
          <p:txBody>
            <a:bodyPr wrap="square" rtlCol="0">
              <a:spAutoFit/>
            </a:bodyPr>
            <a:lstStyle/>
            <a:p>
              <a:pPr algn="ctr"/>
              <a:r>
                <a:rPr lang="en-US" sz="7000" b="1" dirty="0">
                  <a:solidFill>
                    <a:schemeClr val="bg2">
                      <a:lumMod val="50000"/>
                    </a:schemeClr>
                  </a:solidFill>
                  <a:latin typeface="Arial" charset="0"/>
                  <a:ea typeface="Arial" charset="0"/>
                  <a:cs typeface="Arial" charset="0"/>
                </a:rPr>
                <a:t>T</a:t>
              </a:r>
              <a:endParaRPr lang="en-US" sz="4400" b="1" dirty="0">
                <a:solidFill>
                  <a:schemeClr val="accent2"/>
                </a:solidFill>
                <a:latin typeface="Arial" charset="0"/>
                <a:ea typeface="Arial" charset="0"/>
                <a:cs typeface="Arial" charset="0"/>
              </a:endParaRPr>
            </a:p>
          </p:txBody>
        </p:sp>
      </p:grpSp>
      <p:sp>
        <p:nvSpPr>
          <p:cNvPr id="3" name="TextBox 2">
            <a:extLst>
              <a:ext uri="{FF2B5EF4-FFF2-40B4-BE49-F238E27FC236}">
                <a16:creationId xmlns:a16="http://schemas.microsoft.com/office/drawing/2014/main" id="{78558B86-BBE6-4462-B628-41DA9A9C5557}"/>
              </a:ext>
            </a:extLst>
          </p:cNvPr>
          <p:cNvSpPr txBox="1"/>
          <p:nvPr/>
        </p:nvSpPr>
        <p:spPr>
          <a:xfrm>
            <a:off x="3886201" y="5867400"/>
            <a:ext cx="4114799" cy="923330"/>
          </a:xfrm>
          <a:prstGeom prst="rect">
            <a:avLst/>
          </a:prstGeom>
          <a:noFill/>
        </p:spPr>
        <p:txBody>
          <a:bodyPr wrap="square" rtlCol="0">
            <a:spAutoFit/>
          </a:bodyPr>
          <a:lstStyle/>
          <a:p>
            <a:pPr algn="l"/>
            <a:r>
              <a:rPr lang="en-US" dirty="0"/>
              <a:t>Ex: I will payoff my credit card of $1,200 within 12 months. I will do this by taking lunch and not eating out as much.</a:t>
            </a:r>
          </a:p>
        </p:txBody>
      </p:sp>
    </p:spTree>
    <p:extLst>
      <p:ext uri="{BB962C8B-B14F-4D97-AF65-F5344CB8AC3E}">
        <p14:creationId xmlns:p14="http://schemas.microsoft.com/office/powerpoint/2010/main" val="184544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5" r="879" b="34770"/>
          <a:stretch/>
        </p:blipFill>
        <p:spPr>
          <a:xfrm>
            <a:off x="-16294" y="152400"/>
            <a:ext cx="9160294" cy="3414693"/>
          </a:xfrm>
          <a:prstGeom prst="rect">
            <a:avLst/>
          </a:prstGeom>
        </p:spPr>
      </p:pic>
      <p:sp>
        <p:nvSpPr>
          <p:cNvPr id="61" name="Rectangle 60"/>
          <p:cNvSpPr>
            <a:spLocks noChangeAspect="1"/>
          </p:cNvSpPr>
          <p:nvPr/>
        </p:nvSpPr>
        <p:spPr>
          <a:xfrm>
            <a:off x="-16294" y="-10453"/>
            <a:ext cx="9160294" cy="3579719"/>
          </a:xfrm>
          <a:prstGeom prst="rect">
            <a:avLst/>
          </a:prstGeom>
          <a:solidFill>
            <a:schemeClr val="accent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1">
              <a:latin typeface="Lato Light"/>
            </a:endParaRPr>
          </a:p>
        </p:txBody>
      </p:sp>
      <p:sp>
        <p:nvSpPr>
          <p:cNvPr id="101" name="TextBox 100"/>
          <p:cNvSpPr txBox="1"/>
          <p:nvPr/>
        </p:nvSpPr>
        <p:spPr>
          <a:xfrm>
            <a:off x="304800" y="1349123"/>
            <a:ext cx="1216947" cy="896401"/>
          </a:xfrm>
          <a:prstGeom prst="rect">
            <a:avLst/>
          </a:prstGeom>
          <a:noFill/>
        </p:spPr>
        <p:txBody>
          <a:bodyPr wrap="square" lIns="34292" tIns="17146" rIns="34292" bIns="17146" rtlCol="0">
            <a:spAutoFit/>
          </a:bodyPr>
          <a:lstStyle/>
          <a:p>
            <a:r>
              <a:rPr lang="id-ID" sz="5600" b="1" dirty="0">
                <a:solidFill>
                  <a:schemeClr val="bg1"/>
                </a:solidFill>
                <a:latin typeface="Arial" charset="0"/>
                <a:ea typeface="Arial" charset="0"/>
                <a:cs typeface="Arial" charset="0"/>
              </a:rPr>
              <a:t>Set</a:t>
            </a:r>
          </a:p>
        </p:txBody>
      </p:sp>
      <p:sp>
        <p:nvSpPr>
          <p:cNvPr id="110" name="TextBox 109"/>
          <p:cNvSpPr txBox="1"/>
          <p:nvPr/>
        </p:nvSpPr>
        <p:spPr>
          <a:xfrm>
            <a:off x="3352800" y="1349123"/>
            <a:ext cx="5489813" cy="865624"/>
          </a:xfrm>
          <a:prstGeom prst="rect">
            <a:avLst/>
          </a:prstGeom>
          <a:noFill/>
        </p:spPr>
        <p:txBody>
          <a:bodyPr wrap="square" lIns="34292" tIns="17146" rIns="34292" bIns="17146" rtlCol="0">
            <a:spAutoFit/>
          </a:bodyPr>
          <a:lstStyle/>
          <a:p>
            <a:r>
              <a:rPr lang="id-ID" sz="5400" b="1" spc="10" dirty="0" err="1">
                <a:solidFill>
                  <a:schemeClr val="bg1"/>
                </a:solidFill>
                <a:latin typeface="Arial" charset="0"/>
                <a:ea typeface="Arial" charset="0"/>
                <a:cs typeface="Arial" charset="0"/>
              </a:rPr>
              <a:t>Types</a:t>
            </a:r>
            <a:r>
              <a:rPr lang="id-ID" sz="5400" b="1" spc="10" dirty="0">
                <a:solidFill>
                  <a:schemeClr val="bg1"/>
                </a:solidFill>
                <a:latin typeface="Arial" charset="0"/>
                <a:ea typeface="Arial" charset="0"/>
                <a:cs typeface="Arial" charset="0"/>
              </a:rPr>
              <a:t> </a:t>
            </a:r>
            <a:r>
              <a:rPr lang="id-ID" sz="5400" b="1" spc="10" dirty="0" err="1">
                <a:solidFill>
                  <a:schemeClr val="bg1"/>
                </a:solidFill>
                <a:latin typeface="Arial" charset="0"/>
                <a:ea typeface="Arial" charset="0"/>
                <a:cs typeface="Arial" charset="0"/>
              </a:rPr>
              <a:t>of</a:t>
            </a:r>
            <a:r>
              <a:rPr lang="id-ID" sz="5400" b="1" spc="10" dirty="0">
                <a:solidFill>
                  <a:schemeClr val="bg1"/>
                </a:solidFill>
                <a:latin typeface="Arial" charset="0"/>
                <a:ea typeface="Arial" charset="0"/>
                <a:cs typeface="Arial" charset="0"/>
              </a:rPr>
              <a:t> GOALS</a:t>
            </a:r>
          </a:p>
        </p:txBody>
      </p:sp>
      <p:sp>
        <p:nvSpPr>
          <p:cNvPr id="111" name="TextBox 110"/>
          <p:cNvSpPr txBox="1"/>
          <p:nvPr/>
        </p:nvSpPr>
        <p:spPr>
          <a:xfrm>
            <a:off x="1600200" y="462736"/>
            <a:ext cx="1519524" cy="2804616"/>
          </a:xfrm>
          <a:prstGeom prst="rect">
            <a:avLst/>
          </a:prstGeom>
          <a:noFill/>
        </p:spPr>
        <p:txBody>
          <a:bodyPr wrap="square" lIns="34292" tIns="17146" rIns="34292" bIns="17146" rtlCol="0">
            <a:spAutoFit/>
          </a:bodyPr>
          <a:lstStyle/>
          <a:p>
            <a:r>
              <a:rPr lang="id-ID" sz="18000" b="1" dirty="0">
                <a:solidFill>
                  <a:schemeClr val="bg1"/>
                </a:solidFill>
                <a:latin typeface="Arial Black" charset="0"/>
                <a:ea typeface="Arial Black" charset="0"/>
                <a:cs typeface="Arial Black" charset="0"/>
              </a:rPr>
              <a:t>3</a:t>
            </a:r>
          </a:p>
        </p:txBody>
      </p:sp>
      <p:grpSp>
        <p:nvGrpSpPr>
          <p:cNvPr id="35" name="Group 34"/>
          <p:cNvGrpSpPr/>
          <p:nvPr/>
        </p:nvGrpSpPr>
        <p:grpSpPr>
          <a:xfrm>
            <a:off x="0" y="2514600"/>
            <a:ext cx="3871280" cy="3825334"/>
            <a:chOff x="1230312" y="19367"/>
            <a:chExt cx="7758113" cy="7666038"/>
          </a:xfrm>
        </p:grpSpPr>
        <p:sp>
          <p:nvSpPr>
            <p:cNvPr id="36" name="Freeform 1"/>
            <p:cNvSpPr>
              <a:spLocks noChangeArrowheads="1"/>
            </p:cNvSpPr>
            <p:nvPr/>
          </p:nvSpPr>
          <p:spPr bwMode="auto">
            <a:xfrm>
              <a:off x="1692275" y="7112317"/>
              <a:ext cx="6307137" cy="147638"/>
            </a:xfrm>
            <a:custGeom>
              <a:avLst/>
              <a:gdLst>
                <a:gd name="T0" fmla="*/ 8750 w 17518"/>
                <a:gd name="T1" fmla="*/ 393 h 411"/>
                <a:gd name="T2" fmla="*/ 8750 w 17518"/>
                <a:gd name="T3" fmla="*/ 393 h 411"/>
                <a:gd name="T4" fmla="*/ 308 w 17518"/>
                <a:gd name="T5" fmla="*/ 205 h 411"/>
                <a:gd name="T6" fmla="*/ 8750 w 17518"/>
                <a:gd name="T7" fmla="*/ 0 h 411"/>
                <a:gd name="T8" fmla="*/ 17193 w 17518"/>
                <a:gd name="T9" fmla="*/ 205 h 411"/>
                <a:gd name="T10" fmla="*/ 8750 w 17518"/>
                <a:gd name="T11" fmla="*/ 393 h 411"/>
                <a:gd name="T12" fmla="*/ 8750 w 17518"/>
                <a:gd name="T13" fmla="*/ 0 h 411"/>
                <a:gd name="T14" fmla="*/ 8750 w 17518"/>
                <a:gd name="T15" fmla="*/ 0 h 411"/>
                <a:gd name="T16" fmla="*/ 0 w 17518"/>
                <a:gd name="T17" fmla="*/ 205 h 411"/>
                <a:gd name="T18" fmla="*/ 8750 w 17518"/>
                <a:gd name="T19" fmla="*/ 410 h 411"/>
                <a:gd name="T20" fmla="*/ 17517 w 17518"/>
                <a:gd name="T21" fmla="*/ 205 h 411"/>
                <a:gd name="T22" fmla="*/ 8750 w 17518"/>
                <a:gd name="T23" fmla="*/ 0 h 411"/>
                <a:gd name="T24" fmla="*/ 8750 w 17518"/>
                <a:gd name="T25" fmla="*/ 39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18" h="411">
                  <a:moveTo>
                    <a:pt x="8750" y="393"/>
                  </a:moveTo>
                  <a:lnTo>
                    <a:pt x="8750" y="393"/>
                  </a:lnTo>
                  <a:cubicBezTo>
                    <a:pt x="4085" y="393"/>
                    <a:pt x="308" y="307"/>
                    <a:pt x="308" y="205"/>
                  </a:cubicBezTo>
                  <a:cubicBezTo>
                    <a:pt x="308" y="102"/>
                    <a:pt x="4085" y="0"/>
                    <a:pt x="8750" y="0"/>
                  </a:cubicBezTo>
                  <a:cubicBezTo>
                    <a:pt x="13416" y="0"/>
                    <a:pt x="17193" y="102"/>
                    <a:pt x="17193" y="205"/>
                  </a:cubicBezTo>
                  <a:cubicBezTo>
                    <a:pt x="17193" y="307"/>
                    <a:pt x="13416" y="393"/>
                    <a:pt x="8750" y="393"/>
                  </a:cubicBezTo>
                  <a:lnTo>
                    <a:pt x="8750" y="0"/>
                  </a:lnTo>
                  <a:lnTo>
                    <a:pt x="8750" y="0"/>
                  </a:lnTo>
                  <a:cubicBezTo>
                    <a:pt x="3913" y="0"/>
                    <a:pt x="0" y="85"/>
                    <a:pt x="0" y="205"/>
                  </a:cubicBezTo>
                  <a:cubicBezTo>
                    <a:pt x="0" y="307"/>
                    <a:pt x="3913" y="410"/>
                    <a:pt x="8750" y="410"/>
                  </a:cubicBezTo>
                  <a:cubicBezTo>
                    <a:pt x="13586" y="410"/>
                    <a:pt x="17517" y="307"/>
                    <a:pt x="17517" y="205"/>
                  </a:cubicBezTo>
                  <a:cubicBezTo>
                    <a:pt x="17517" y="85"/>
                    <a:pt x="13586" y="0"/>
                    <a:pt x="8750" y="0"/>
                  </a:cubicBezTo>
                  <a:lnTo>
                    <a:pt x="8750" y="39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2"/>
            <p:cNvSpPr>
              <a:spLocks noChangeArrowheads="1"/>
            </p:cNvSpPr>
            <p:nvPr/>
          </p:nvSpPr>
          <p:spPr bwMode="auto">
            <a:xfrm>
              <a:off x="1803400" y="7112317"/>
              <a:ext cx="6078537" cy="141288"/>
            </a:xfrm>
            <a:custGeom>
              <a:avLst/>
              <a:gdLst>
                <a:gd name="T0" fmla="*/ 8442 w 16886"/>
                <a:gd name="T1" fmla="*/ 393 h 394"/>
                <a:gd name="T2" fmla="*/ 8442 w 16886"/>
                <a:gd name="T3" fmla="*/ 393 h 394"/>
                <a:gd name="T4" fmla="*/ 324 w 16886"/>
                <a:gd name="T5" fmla="*/ 205 h 394"/>
                <a:gd name="T6" fmla="*/ 8442 w 16886"/>
                <a:gd name="T7" fmla="*/ 17 h 394"/>
                <a:gd name="T8" fmla="*/ 16560 w 16886"/>
                <a:gd name="T9" fmla="*/ 205 h 394"/>
                <a:gd name="T10" fmla="*/ 8442 w 16886"/>
                <a:gd name="T11" fmla="*/ 393 h 394"/>
                <a:gd name="T12" fmla="*/ 8442 w 16886"/>
                <a:gd name="T13" fmla="*/ 0 h 394"/>
                <a:gd name="T14" fmla="*/ 8442 w 16886"/>
                <a:gd name="T15" fmla="*/ 0 h 394"/>
                <a:gd name="T16" fmla="*/ 0 w 16886"/>
                <a:gd name="T17" fmla="*/ 205 h 394"/>
                <a:gd name="T18" fmla="*/ 8442 w 16886"/>
                <a:gd name="T19" fmla="*/ 393 h 394"/>
                <a:gd name="T20" fmla="*/ 16885 w 16886"/>
                <a:gd name="T21" fmla="*/ 205 h 394"/>
                <a:gd name="T22" fmla="*/ 8442 w 16886"/>
                <a:gd name="T23" fmla="*/ 0 h 394"/>
                <a:gd name="T24" fmla="*/ 8442 w 16886"/>
                <a:gd name="T25" fmla="*/ 39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86" h="394">
                  <a:moveTo>
                    <a:pt x="8442" y="393"/>
                  </a:moveTo>
                  <a:lnTo>
                    <a:pt x="8442" y="393"/>
                  </a:lnTo>
                  <a:cubicBezTo>
                    <a:pt x="3964" y="393"/>
                    <a:pt x="324" y="307"/>
                    <a:pt x="324" y="205"/>
                  </a:cubicBezTo>
                  <a:cubicBezTo>
                    <a:pt x="324" y="102"/>
                    <a:pt x="3964" y="17"/>
                    <a:pt x="8442" y="17"/>
                  </a:cubicBezTo>
                  <a:cubicBezTo>
                    <a:pt x="12919" y="17"/>
                    <a:pt x="16560" y="102"/>
                    <a:pt x="16560" y="205"/>
                  </a:cubicBezTo>
                  <a:cubicBezTo>
                    <a:pt x="16560" y="307"/>
                    <a:pt x="12919" y="393"/>
                    <a:pt x="8442" y="393"/>
                  </a:cubicBezTo>
                  <a:lnTo>
                    <a:pt x="8442" y="0"/>
                  </a:lnTo>
                  <a:lnTo>
                    <a:pt x="8442" y="0"/>
                  </a:lnTo>
                  <a:cubicBezTo>
                    <a:pt x="3777" y="0"/>
                    <a:pt x="0" y="102"/>
                    <a:pt x="0" y="205"/>
                  </a:cubicBezTo>
                  <a:cubicBezTo>
                    <a:pt x="0" y="307"/>
                    <a:pt x="3777" y="393"/>
                    <a:pt x="8442" y="393"/>
                  </a:cubicBezTo>
                  <a:cubicBezTo>
                    <a:pt x="13108" y="393"/>
                    <a:pt x="16885" y="307"/>
                    <a:pt x="16885" y="205"/>
                  </a:cubicBezTo>
                  <a:cubicBezTo>
                    <a:pt x="16885" y="102"/>
                    <a:pt x="13108" y="0"/>
                    <a:pt x="8442" y="0"/>
                  </a:cubicBezTo>
                  <a:lnTo>
                    <a:pt x="8442" y="393"/>
                  </a:lnTo>
                </a:path>
              </a:pathLst>
            </a:custGeom>
            <a:solidFill>
              <a:srgbClr val="F5F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
            <p:cNvSpPr>
              <a:spLocks noChangeArrowheads="1"/>
            </p:cNvSpPr>
            <p:nvPr/>
          </p:nvSpPr>
          <p:spPr bwMode="auto">
            <a:xfrm>
              <a:off x="1920875" y="7118667"/>
              <a:ext cx="5845175" cy="134938"/>
            </a:xfrm>
            <a:custGeom>
              <a:avLst/>
              <a:gdLst>
                <a:gd name="T0" fmla="*/ 8118 w 16237"/>
                <a:gd name="T1" fmla="*/ 359 h 377"/>
                <a:gd name="T2" fmla="*/ 8118 w 16237"/>
                <a:gd name="T3" fmla="*/ 359 h 377"/>
                <a:gd name="T4" fmla="*/ 324 w 16237"/>
                <a:gd name="T5" fmla="*/ 188 h 377"/>
                <a:gd name="T6" fmla="*/ 8118 w 16237"/>
                <a:gd name="T7" fmla="*/ 0 h 377"/>
                <a:gd name="T8" fmla="*/ 15911 w 16237"/>
                <a:gd name="T9" fmla="*/ 188 h 377"/>
                <a:gd name="T10" fmla="*/ 8118 w 16237"/>
                <a:gd name="T11" fmla="*/ 359 h 377"/>
                <a:gd name="T12" fmla="*/ 8118 w 16237"/>
                <a:gd name="T13" fmla="*/ 0 h 377"/>
                <a:gd name="T14" fmla="*/ 8118 w 16237"/>
                <a:gd name="T15" fmla="*/ 0 h 377"/>
                <a:gd name="T16" fmla="*/ 0 w 16237"/>
                <a:gd name="T17" fmla="*/ 188 h 377"/>
                <a:gd name="T18" fmla="*/ 8118 w 16237"/>
                <a:gd name="T19" fmla="*/ 376 h 377"/>
                <a:gd name="T20" fmla="*/ 16236 w 16237"/>
                <a:gd name="T21" fmla="*/ 188 h 377"/>
                <a:gd name="T22" fmla="*/ 8118 w 16237"/>
                <a:gd name="T23" fmla="*/ 0 h 377"/>
                <a:gd name="T24" fmla="*/ 8118 w 16237"/>
                <a:gd name="T25" fmla="*/ 3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37" h="377">
                  <a:moveTo>
                    <a:pt x="8118" y="359"/>
                  </a:moveTo>
                  <a:lnTo>
                    <a:pt x="8118" y="359"/>
                  </a:lnTo>
                  <a:cubicBezTo>
                    <a:pt x="3811" y="359"/>
                    <a:pt x="324" y="290"/>
                    <a:pt x="324" y="188"/>
                  </a:cubicBezTo>
                  <a:cubicBezTo>
                    <a:pt x="324" y="85"/>
                    <a:pt x="3811" y="0"/>
                    <a:pt x="8118" y="0"/>
                  </a:cubicBezTo>
                  <a:cubicBezTo>
                    <a:pt x="12425" y="0"/>
                    <a:pt x="15911" y="85"/>
                    <a:pt x="15911" y="188"/>
                  </a:cubicBezTo>
                  <a:cubicBezTo>
                    <a:pt x="15911" y="290"/>
                    <a:pt x="12425" y="359"/>
                    <a:pt x="8118" y="359"/>
                  </a:cubicBezTo>
                  <a:lnTo>
                    <a:pt x="8118" y="0"/>
                  </a:lnTo>
                  <a:lnTo>
                    <a:pt x="8118" y="0"/>
                  </a:lnTo>
                  <a:cubicBezTo>
                    <a:pt x="3640" y="0"/>
                    <a:pt x="0" y="85"/>
                    <a:pt x="0" y="188"/>
                  </a:cubicBezTo>
                  <a:cubicBezTo>
                    <a:pt x="0" y="290"/>
                    <a:pt x="3640" y="376"/>
                    <a:pt x="8118" y="376"/>
                  </a:cubicBezTo>
                  <a:cubicBezTo>
                    <a:pt x="12595" y="376"/>
                    <a:pt x="16236" y="290"/>
                    <a:pt x="16236" y="188"/>
                  </a:cubicBezTo>
                  <a:cubicBezTo>
                    <a:pt x="16236" y="85"/>
                    <a:pt x="12595" y="0"/>
                    <a:pt x="8118" y="0"/>
                  </a:cubicBezTo>
                  <a:lnTo>
                    <a:pt x="8118" y="359"/>
                  </a:lnTo>
                </a:path>
              </a:pathLst>
            </a:custGeom>
            <a:solidFill>
              <a:srgbClr val="EDEC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4"/>
            <p:cNvSpPr>
              <a:spLocks noChangeArrowheads="1"/>
            </p:cNvSpPr>
            <p:nvPr/>
          </p:nvSpPr>
          <p:spPr bwMode="auto">
            <a:xfrm>
              <a:off x="2036762" y="7118667"/>
              <a:ext cx="5611813" cy="130175"/>
            </a:xfrm>
            <a:custGeom>
              <a:avLst/>
              <a:gdLst>
                <a:gd name="T0" fmla="*/ 7794 w 15588"/>
                <a:gd name="T1" fmla="*/ 359 h 360"/>
                <a:gd name="T2" fmla="*/ 7794 w 15588"/>
                <a:gd name="T3" fmla="*/ 359 h 360"/>
                <a:gd name="T4" fmla="*/ 308 w 15588"/>
                <a:gd name="T5" fmla="*/ 188 h 360"/>
                <a:gd name="T6" fmla="*/ 7794 w 15588"/>
                <a:gd name="T7" fmla="*/ 17 h 360"/>
                <a:gd name="T8" fmla="*/ 15263 w 15588"/>
                <a:gd name="T9" fmla="*/ 188 h 360"/>
                <a:gd name="T10" fmla="*/ 7794 w 15588"/>
                <a:gd name="T11" fmla="*/ 359 h 360"/>
                <a:gd name="T12" fmla="*/ 7794 w 15588"/>
                <a:gd name="T13" fmla="*/ 0 h 360"/>
                <a:gd name="T14" fmla="*/ 7794 w 15588"/>
                <a:gd name="T15" fmla="*/ 0 h 360"/>
                <a:gd name="T16" fmla="*/ 0 w 15588"/>
                <a:gd name="T17" fmla="*/ 188 h 360"/>
                <a:gd name="T18" fmla="*/ 7794 w 15588"/>
                <a:gd name="T19" fmla="*/ 359 h 360"/>
                <a:gd name="T20" fmla="*/ 15587 w 15588"/>
                <a:gd name="T21" fmla="*/ 188 h 360"/>
                <a:gd name="T22" fmla="*/ 7794 w 15588"/>
                <a:gd name="T23" fmla="*/ 0 h 360"/>
                <a:gd name="T24" fmla="*/ 7794 w 15588"/>
                <a:gd name="T25" fmla="*/ 35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88" h="360">
                  <a:moveTo>
                    <a:pt x="7794" y="359"/>
                  </a:moveTo>
                  <a:lnTo>
                    <a:pt x="7794" y="359"/>
                  </a:lnTo>
                  <a:cubicBezTo>
                    <a:pt x="3658" y="359"/>
                    <a:pt x="308" y="273"/>
                    <a:pt x="308" y="188"/>
                  </a:cubicBezTo>
                  <a:cubicBezTo>
                    <a:pt x="308" y="85"/>
                    <a:pt x="3658" y="17"/>
                    <a:pt x="7794" y="17"/>
                  </a:cubicBezTo>
                  <a:cubicBezTo>
                    <a:pt x="11912" y="17"/>
                    <a:pt x="15263" y="85"/>
                    <a:pt x="15263" y="188"/>
                  </a:cubicBezTo>
                  <a:cubicBezTo>
                    <a:pt x="15263" y="273"/>
                    <a:pt x="11912" y="359"/>
                    <a:pt x="7794" y="359"/>
                  </a:cubicBezTo>
                  <a:lnTo>
                    <a:pt x="7794" y="0"/>
                  </a:lnTo>
                  <a:lnTo>
                    <a:pt x="7794" y="0"/>
                  </a:lnTo>
                  <a:cubicBezTo>
                    <a:pt x="3487" y="0"/>
                    <a:pt x="0" y="85"/>
                    <a:pt x="0" y="188"/>
                  </a:cubicBezTo>
                  <a:cubicBezTo>
                    <a:pt x="0" y="290"/>
                    <a:pt x="3487" y="359"/>
                    <a:pt x="7794" y="359"/>
                  </a:cubicBezTo>
                  <a:cubicBezTo>
                    <a:pt x="12101" y="359"/>
                    <a:pt x="15587" y="290"/>
                    <a:pt x="15587" y="188"/>
                  </a:cubicBezTo>
                  <a:cubicBezTo>
                    <a:pt x="15587" y="85"/>
                    <a:pt x="12101" y="0"/>
                    <a:pt x="7794" y="0"/>
                  </a:cubicBezTo>
                  <a:lnTo>
                    <a:pt x="7794" y="359"/>
                  </a:lnTo>
                </a:path>
              </a:pathLst>
            </a:custGeom>
            <a:solidFill>
              <a:srgbClr val="E7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5"/>
            <p:cNvSpPr>
              <a:spLocks noChangeArrowheads="1"/>
            </p:cNvSpPr>
            <p:nvPr/>
          </p:nvSpPr>
          <p:spPr bwMode="auto">
            <a:xfrm>
              <a:off x="2147887" y="7125017"/>
              <a:ext cx="5384800" cy="123825"/>
            </a:xfrm>
            <a:custGeom>
              <a:avLst/>
              <a:gdLst>
                <a:gd name="T0" fmla="*/ 7486 w 14956"/>
                <a:gd name="T1" fmla="*/ 325 h 343"/>
                <a:gd name="T2" fmla="*/ 7486 w 14956"/>
                <a:gd name="T3" fmla="*/ 325 h 343"/>
                <a:gd name="T4" fmla="*/ 325 w 14956"/>
                <a:gd name="T5" fmla="*/ 171 h 343"/>
                <a:gd name="T6" fmla="*/ 7486 w 14956"/>
                <a:gd name="T7" fmla="*/ 0 h 343"/>
                <a:gd name="T8" fmla="*/ 14647 w 14956"/>
                <a:gd name="T9" fmla="*/ 171 h 343"/>
                <a:gd name="T10" fmla="*/ 7486 w 14956"/>
                <a:gd name="T11" fmla="*/ 325 h 343"/>
                <a:gd name="T12" fmla="*/ 7486 w 14956"/>
                <a:gd name="T13" fmla="*/ 0 h 343"/>
                <a:gd name="T14" fmla="*/ 7486 w 14956"/>
                <a:gd name="T15" fmla="*/ 0 h 343"/>
                <a:gd name="T16" fmla="*/ 0 w 14956"/>
                <a:gd name="T17" fmla="*/ 171 h 343"/>
                <a:gd name="T18" fmla="*/ 7486 w 14956"/>
                <a:gd name="T19" fmla="*/ 342 h 343"/>
                <a:gd name="T20" fmla="*/ 14955 w 14956"/>
                <a:gd name="T21" fmla="*/ 171 h 343"/>
                <a:gd name="T22" fmla="*/ 7486 w 14956"/>
                <a:gd name="T23" fmla="*/ 0 h 343"/>
                <a:gd name="T24" fmla="*/ 7486 w 14956"/>
                <a:gd name="T25" fmla="*/ 3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56" h="343">
                  <a:moveTo>
                    <a:pt x="7486" y="325"/>
                  </a:moveTo>
                  <a:lnTo>
                    <a:pt x="7486" y="325"/>
                  </a:lnTo>
                  <a:cubicBezTo>
                    <a:pt x="3521" y="325"/>
                    <a:pt x="325" y="256"/>
                    <a:pt x="325" y="171"/>
                  </a:cubicBezTo>
                  <a:cubicBezTo>
                    <a:pt x="325" y="68"/>
                    <a:pt x="3521" y="0"/>
                    <a:pt x="7486" y="0"/>
                  </a:cubicBezTo>
                  <a:cubicBezTo>
                    <a:pt x="11434" y="0"/>
                    <a:pt x="14647" y="68"/>
                    <a:pt x="14647" y="171"/>
                  </a:cubicBezTo>
                  <a:cubicBezTo>
                    <a:pt x="14647" y="256"/>
                    <a:pt x="11434" y="325"/>
                    <a:pt x="7486" y="325"/>
                  </a:cubicBezTo>
                  <a:lnTo>
                    <a:pt x="7486" y="0"/>
                  </a:lnTo>
                  <a:lnTo>
                    <a:pt x="7486" y="0"/>
                  </a:lnTo>
                  <a:cubicBezTo>
                    <a:pt x="3350" y="0"/>
                    <a:pt x="0" y="68"/>
                    <a:pt x="0" y="171"/>
                  </a:cubicBezTo>
                  <a:cubicBezTo>
                    <a:pt x="0" y="256"/>
                    <a:pt x="3350" y="342"/>
                    <a:pt x="7486" y="342"/>
                  </a:cubicBezTo>
                  <a:cubicBezTo>
                    <a:pt x="11604" y="342"/>
                    <a:pt x="14955" y="256"/>
                    <a:pt x="14955" y="171"/>
                  </a:cubicBezTo>
                  <a:cubicBezTo>
                    <a:pt x="14955" y="68"/>
                    <a:pt x="11604" y="0"/>
                    <a:pt x="7486" y="0"/>
                  </a:cubicBezTo>
                  <a:lnTo>
                    <a:pt x="7486" y="325"/>
                  </a:lnTo>
                </a:path>
              </a:pathLst>
            </a:custGeom>
            <a:solidFill>
              <a:srgbClr val="E2E0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6"/>
            <p:cNvSpPr>
              <a:spLocks noChangeArrowheads="1"/>
            </p:cNvSpPr>
            <p:nvPr/>
          </p:nvSpPr>
          <p:spPr bwMode="auto">
            <a:xfrm>
              <a:off x="2265362" y="7125017"/>
              <a:ext cx="5156200" cy="117475"/>
            </a:xfrm>
            <a:custGeom>
              <a:avLst/>
              <a:gdLst>
                <a:gd name="T0" fmla="*/ 7161 w 14323"/>
                <a:gd name="T1" fmla="*/ 325 h 326"/>
                <a:gd name="T2" fmla="*/ 7161 w 14323"/>
                <a:gd name="T3" fmla="*/ 325 h 326"/>
                <a:gd name="T4" fmla="*/ 325 w 14323"/>
                <a:gd name="T5" fmla="*/ 171 h 326"/>
                <a:gd name="T6" fmla="*/ 7161 w 14323"/>
                <a:gd name="T7" fmla="*/ 0 h 326"/>
                <a:gd name="T8" fmla="*/ 13997 w 14323"/>
                <a:gd name="T9" fmla="*/ 171 h 326"/>
                <a:gd name="T10" fmla="*/ 7161 w 14323"/>
                <a:gd name="T11" fmla="*/ 325 h 326"/>
                <a:gd name="T12" fmla="*/ 7161 w 14323"/>
                <a:gd name="T13" fmla="*/ 0 h 326"/>
                <a:gd name="T14" fmla="*/ 7161 w 14323"/>
                <a:gd name="T15" fmla="*/ 0 h 326"/>
                <a:gd name="T16" fmla="*/ 0 w 14323"/>
                <a:gd name="T17" fmla="*/ 171 h 326"/>
                <a:gd name="T18" fmla="*/ 7161 w 14323"/>
                <a:gd name="T19" fmla="*/ 325 h 326"/>
                <a:gd name="T20" fmla="*/ 14322 w 14323"/>
                <a:gd name="T21" fmla="*/ 171 h 326"/>
                <a:gd name="T22" fmla="*/ 7161 w 14323"/>
                <a:gd name="T23" fmla="*/ 0 h 326"/>
                <a:gd name="T24" fmla="*/ 7161 w 14323"/>
                <a:gd name="T25" fmla="*/ 3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23" h="326">
                  <a:moveTo>
                    <a:pt x="7161" y="325"/>
                  </a:moveTo>
                  <a:lnTo>
                    <a:pt x="7161" y="325"/>
                  </a:lnTo>
                  <a:cubicBezTo>
                    <a:pt x="3384" y="325"/>
                    <a:pt x="325" y="256"/>
                    <a:pt x="325" y="171"/>
                  </a:cubicBezTo>
                  <a:cubicBezTo>
                    <a:pt x="325" y="68"/>
                    <a:pt x="3384" y="0"/>
                    <a:pt x="7161" y="0"/>
                  </a:cubicBezTo>
                  <a:cubicBezTo>
                    <a:pt x="10938" y="0"/>
                    <a:pt x="13997" y="68"/>
                    <a:pt x="13997" y="171"/>
                  </a:cubicBezTo>
                  <a:cubicBezTo>
                    <a:pt x="13997" y="256"/>
                    <a:pt x="10938" y="325"/>
                    <a:pt x="7161" y="325"/>
                  </a:cubicBezTo>
                  <a:lnTo>
                    <a:pt x="7161" y="0"/>
                  </a:lnTo>
                  <a:lnTo>
                    <a:pt x="7161" y="0"/>
                  </a:lnTo>
                  <a:cubicBezTo>
                    <a:pt x="3196" y="0"/>
                    <a:pt x="0" y="68"/>
                    <a:pt x="0" y="171"/>
                  </a:cubicBezTo>
                  <a:cubicBezTo>
                    <a:pt x="0" y="256"/>
                    <a:pt x="3196" y="325"/>
                    <a:pt x="7161" y="325"/>
                  </a:cubicBezTo>
                  <a:cubicBezTo>
                    <a:pt x="11109" y="325"/>
                    <a:pt x="14322" y="256"/>
                    <a:pt x="14322" y="171"/>
                  </a:cubicBezTo>
                  <a:cubicBezTo>
                    <a:pt x="14322" y="68"/>
                    <a:pt x="11109" y="0"/>
                    <a:pt x="7161" y="0"/>
                  </a:cubicBezTo>
                  <a:lnTo>
                    <a:pt x="7161" y="325"/>
                  </a:lnTo>
                </a:path>
              </a:pathLst>
            </a:custGeom>
            <a:solidFill>
              <a:srgbClr val="DCDB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7"/>
            <p:cNvSpPr>
              <a:spLocks noChangeArrowheads="1"/>
            </p:cNvSpPr>
            <p:nvPr/>
          </p:nvSpPr>
          <p:spPr bwMode="auto">
            <a:xfrm>
              <a:off x="2381250" y="7125017"/>
              <a:ext cx="4922837" cy="117475"/>
            </a:xfrm>
            <a:custGeom>
              <a:avLst/>
              <a:gdLst>
                <a:gd name="T0" fmla="*/ 6836 w 13673"/>
                <a:gd name="T1" fmla="*/ 308 h 326"/>
                <a:gd name="T2" fmla="*/ 6836 w 13673"/>
                <a:gd name="T3" fmla="*/ 308 h 326"/>
                <a:gd name="T4" fmla="*/ 308 w 13673"/>
                <a:gd name="T5" fmla="*/ 154 h 326"/>
                <a:gd name="T6" fmla="*/ 6836 w 13673"/>
                <a:gd name="T7" fmla="*/ 17 h 326"/>
                <a:gd name="T8" fmla="*/ 13347 w 13673"/>
                <a:gd name="T9" fmla="*/ 154 h 326"/>
                <a:gd name="T10" fmla="*/ 6836 w 13673"/>
                <a:gd name="T11" fmla="*/ 308 h 326"/>
                <a:gd name="T12" fmla="*/ 6836 w 13673"/>
                <a:gd name="T13" fmla="*/ 0 h 326"/>
                <a:gd name="T14" fmla="*/ 6836 w 13673"/>
                <a:gd name="T15" fmla="*/ 0 h 326"/>
                <a:gd name="T16" fmla="*/ 0 w 13673"/>
                <a:gd name="T17" fmla="*/ 171 h 326"/>
                <a:gd name="T18" fmla="*/ 6836 w 13673"/>
                <a:gd name="T19" fmla="*/ 325 h 326"/>
                <a:gd name="T20" fmla="*/ 13672 w 13673"/>
                <a:gd name="T21" fmla="*/ 171 h 326"/>
                <a:gd name="T22" fmla="*/ 6836 w 13673"/>
                <a:gd name="T23" fmla="*/ 0 h 326"/>
                <a:gd name="T24" fmla="*/ 6836 w 13673"/>
                <a:gd name="T25"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73" h="326">
                  <a:moveTo>
                    <a:pt x="6836" y="308"/>
                  </a:moveTo>
                  <a:lnTo>
                    <a:pt x="6836" y="308"/>
                  </a:lnTo>
                  <a:cubicBezTo>
                    <a:pt x="3230" y="308"/>
                    <a:pt x="308" y="239"/>
                    <a:pt x="308" y="154"/>
                  </a:cubicBezTo>
                  <a:cubicBezTo>
                    <a:pt x="308" y="85"/>
                    <a:pt x="3230" y="17"/>
                    <a:pt x="6836" y="17"/>
                  </a:cubicBezTo>
                  <a:cubicBezTo>
                    <a:pt x="10425" y="17"/>
                    <a:pt x="13347" y="85"/>
                    <a:pt x="13347" y="154"/>
                  </a:cubicBezTo>
                  <a:cubicBezTo>
                    <a:pt x="13347" y="239"/>
                    <a:pt x="10425" y="308"/>
                    <a:pt x="6836" y="308"/>
                  </a:cubicBezTo>
                  <a:lnTo>
                    <a:pt x="6836" y="0"/>
                  </a:lnTo>
                  <a:lnTo>
                    <a:pt x="6836" y="0"/>
                  </a:lnTo>
                  <a:cubicBezTo>
                    <a:pt x="3059" y="0"/>
                    <a:pt x="0" y="68"/>
                    <a:pt x="0" y="171"/>
                  </a:cubicBezTo>
                  <a:cubicBezTo>
                    <a:pt x="0" y="256"/>
                    <a:pt x="3059" y="325"/>
                    <a:pt x="6836" y="325"/>
                  </a:cubicBezTo>
                  <a:cubicBezTo>
                    <a:pt x="10613" y="325"/>
                    <a:pt x="13672" y="256"/>
                    <a:pt x="13672" y="171"/>
                  </a:cubicBezTo>
                  <a:cubicBezTo>
                    <a:pt x="13672" y="68"/>
                    <a:pt x="10613" y="0"/>
                    <a:pt x="6836" y="0"/>
                  </a:cubicBezTo>
                  <a:lnTo>
                    <a:pt x="6836" y="308"/>
                  </a:lnTo>
                </a:path>
              </a:pathLst>
            </a:custGeom>
            <a:solidFill>
              <a:srgbClr val="D7D5D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8"/>
            <p:cNvSpPr>
              <a:spLocks noChangeArrowheads="1"/>
            </p:cNvSpPr>
            <p:nvPr/>
          </p:nvSpPr>
          <p:spPr bwMode="auto">
            <a:xfrm>
              <a:off x="2492375" y="7131367"/>
              <a:ext cx="4694237" cy="104775"/>
            </a:xfrm>
            <a:custGeom>
              <a:avLst/>
              <a:gdLst>
                <a:gd name="T0" fmla="*/ 6511 w 13040"/>
                <a:gd name="T1" fmla="*/ 291 h 292"/>
                <a:gd name="T2" fmla="*/ 6511 w 13040"/>
                <a:gd name="T3" fmla="*/ 291 h 292"/>
                <a:gd name="T4" fmla="*/ 325 w 13040"/>
                <a:gd name="T5" fmla="*/ 137 h 292"/>
                <a:gd name="T6" fmla="*/ 6511 w 13040"/>
                <a:gd name="T7" fmla="*/ 0 h 292"/>
                <a:gd name="T8" fmla="*/ 12714 w 13040"/>
                <a:gd name="T9" fmla="*/ 137 h 292"/>
                <a:gd name="T10" fmla="*/ 6511 w 13040"/>
                <a:gd name="T11" fmla="*/ 291 h 292"/>
                <a:gd name="T12" fmla="*/ 6528 w 13040"/>
                <a:gd name="T13" fmla="*/ 0 h 292"/>
                <a:gd name="T14" fmla="*/ 6528 w 13040"/>
                <a:gd name="T15" fmla="*/ 0 h 292"/>
                <a:gd name="T16" fmla="*/ 0 w 13040"/>
                <a:gd name="T17" fmla="*/ 137 h 292"/>
                <a:gd name="T18" fmla="*/ 6528 w 13040"/>
                <a:gd name="T19" fmla="*/ 291 h 292"/>
                <a:gd name="T20" fmla="*/ 13039 w 13040"/>
                <a:gd name="T21" fmla="*/ 137 h 292"/>
                <a:gd name="T22" fmla="*/ 6528 w 13040"/>
                <a:gd name="T23" fmla="*/ 0 h 292"/>
                <a:gd name="T24" fmla="*/ 6511 w 13040"/>
                <a:gd name="T2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40" h="292">
                  <a:moveTo>
                    <a:pt x="6511" y="291"/>
                  </a:moveTo>
                  <a:lnTo>
                    <a:pt x="6511" y="291"/>
                  </a:lnTo>
                  <a:cubicBezTo>
                    <a:pt x="3092" y="291"/>
                    <a:pt x="325" y="222"/>
                    <a:pt x="325" y="137"/>
                  </a:cubicBezTo>
                  <a:cubicBezTo>
                    <a:pt x="325" y="68"/>
                    <a:pt x="3092" y="0"/>
                    <a:pt x="6511" y="0"/>
                  </a:cubicBezTo>
                  <a:cubicBezTo>
                    <a:pt x="9946" y="0"/>
                    <a:pt x="12714" y="68"/>
                    <a:pt x="12714" y="137"/>
                  </a:cubicBezTo>
                  <a:cubicBezTo>
                    <a:pt x="12714" y="222"/>
                    <a:pt x="9946" y="291"/>
                    <a:pt x="6511" y="291"/>
                  </a:cubicBezTo>
                  <a:lnTo>
                    <a:pt x="6528" y="0"/>
                  </a:lnTo>
                  <a:lnTo>
                    <a:pt x="6528" y="0"/>
                  </a:lnTo>
                  <a:cubicBezTo>
                    <a:pt x="2922" y="0"/>
                    <a:pt x="0" y="68"/>
                    <a:pt x="0" y="137"/>
                  </a:cubicBezTo>
                  <a:cubicBezTo>
                    <a:pt x="0" y="222"/>
                    <a:pt x="2922" y="291"/>
                    <a:pt x="6528" y="291"/>
                  </a:cubicBezTo>
                  <a:cubicBezTo>
                    <a:pt x="10117" y="291"/>
                    <a:pt x="13039" y="222"/>
                    <a:pt x="13039" y="137"/>
                  </a:cubicBezTo>
                  <a:cubicBezTo>
                    <a:pt x="13039" y="68"/>
                    <a:pt x="10117" y="0"/>
                    <a:pt x="6528" y="0"/>
                  </a:cubicBezTo>
                  <a:lnTo>
                    <a:pt x="6511" y="291"/>
                  </a:lnTo>
                </a:path>
              </a:pathLst>
            </a:custGeom>
            <a:solidFill>
              <a:srgbClr val="D2D0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9"/>
            <p:cNvSpPr>
              <a:spLocks noChangeArrowheads="1"/>
            </p:cNvSpPr>
            <p:nvPr/>
          </p:nvSpPr>
          <p:spPr bwMode="auto">
            <a:xfrm>
              <a:off x="2609850" y="7131367"/>
              <a:ext cx="4460875" cy="104775"/>
            </a:xfrm>
            <a:custGeom>
              <a:avLst/>
              <a:gdLst>
                <a:gd name="T0" fmla="*/ 6186 w 12390"/>
                <a:gd name="T1" fmla="*/ 273 h 292"/>
                <a:gd name="T2" fmla="*/ 6186 w 12390"/>
                <a:gd name="T3" fmla="*/ 273 h 292"/>
                <a:gd name="T4" fmla="*/ 324 w 12390"/>
                <a:gd name="T5" fmla="*/ 137 h 292"/>
                <a:gd name="T6" fmla="*/ 6186 w 12390"/>
                <a:gd name="T7" fmla="*/ 0 h 292"/>
                <a:gd name="T8" fmla="*/ 12064 w 12390"/>
                <a:gd name="T9" fmla="*/ 137 h 292"/>
                <a:gd name="T10" fmla="*/ 6186 w 12390"/>
                <a:gd name="T11" fmla="*/ 273 h 292"/>
                <a:gd name="T12" fmla="*/ 6186 w 12390"/>
                <a:gd name="T13" fmla="*/ 0 h 292"/>
                <a:gd name="T14" fmla="*/ 6186 w 12390"/>
                <a:gd name="T15" fmla="*/ 0 h 292"/>
                <a:gd name="T16" fmla="*/ 0 w 12390"/>
                <a:gd name="T17" fmla="*/ 137 h 292"/>
                <a:gd name="T18" fmla="*/ 6186 w 12390"/>
                <a:gd name="T19" fmla="*/ 291 h 292"/>
                <a:gd name="T20" fmla="*/ 12389 w 12390"/>
                <a:gd name="T21" fmla="*/ 137 h 292"/>
                <a:gd name="T22" fmla="*/ 6186 w 12390"/>
                <a:gd name="T23" fmla="*/ 0 h 292"/>
                <a:gd name="T24" fmla="*/ 6186 w 12390"/>
                <a:gd name="T25" fmla="*/ 27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0" h="292">
                  <a:moveTo>
                    <a:pt x="6186" y="273"/>
                  </a:moveTo>
                  <a:lnTo>
                    <a:pt x="6186" y="273"/>
                  </a:lnTo>
                  <a:cubicBezTo>
                    <a:pt x="2939" y="273"/>
                    <a:pt x="324" y="222"/>
                    <a:pt x="324" y="137"/>
                  </a:cubicBezTo>
                  <a:cubicBezTo>
                    <a:pt x="324" y="68"/>
                    <a:pt x="2939" y="0"/>
                    <a:pt x="6186" y="0"/>
                  </a:cubicBezTo>
                  <a:cubicBezTo>
                    <a:pt x="9433" y="0"/>
                    <a:pt x="12064" y="68"/>
                    <a:pt x="12064" y="137"/>
                  </a:cubicBezTo>
                  <a:cubicBezTo>
                    <a:pt x="12064" y="222"/>
                    <a:pt x="9433" y="273"/>
                    <a:pt x="6186" y="273"/>
                  </a:cubicBezTo>
                  <a:lnTo>
                    <a:pt x="6186" y="0"/>
                  </a:lnTo>
                  <a:lnTo>
                    <a:pt x="6186" y="0"/>
                  </a:lnTo>
                  <a:cubicBezTo>
                    <a:pt x="2767" y="0"/>
                    <a:pt x="0" y="68"/>
                    <a:pt x="0" y="137"/>
                  </a:cubicBezTo>
                  <a:cubicBezTo>
                    <a:pt x="0" y="222"/>
                    <a:pt x="2767" y="291"/>
                    <a:pt x="6186" y="291"/>
                  </a:cubicBezTo>
                  <a:cubicBezTo>
                    <a:pt x="9621" y="291"/>
                    <a:pt x="12389" y="222"/>
                    <a:pt x="12389" y="137"/>
                  </a:cubicBezTo>
                  <a:cubicBezTo>
                    <a:pt x="12389" y="68"/>
                    <a:pt x="9621" y="0"/>
                    <a:pt x="6186" y="0"/>
                  </a:cubicBezTo>
                  <a:lnTo>
                    <a:pt x="6186" y="273"/>
                  </a:lnTo>
                </a:path>
              </a:pathLst>
            </a:custGeom>
            <a:solidFill>
              <a:srgbClr val="CECC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10"/>
            <p:cNvSpPr>
              <a:spLocks noChangeArrowheads="1"/>
            </p:cNvSpPr>
            <p:nvPr/>
          </p:nvSpPr>
          <p:spPr bwMode="auto">
            <a:xfrm>
              <a:off x="2725737" y="7131367"/>
              <a:ext cx="4227513" cy="98425"/>
            </a:xfrm>
            <a:custGeom>
              <a:avLst/>
              <a:gdLst>
                <a:gd name="T0" fmla="*/ 5862 w 11741"/>
                <a:gd name="T1" fmla="*/ 273 h 274"/>
                <a:gd name="T2" fmla="*/ 5862 w 11741"/>
                <a:gd name="T3" fmla="*/ 273 h 274"/>
                <a:gd name="T4" fmla="*/ 308 w 11741"/>
                <a:gd name="T5" fmla="*/ 137 h 274"/>
                <a:gd name="T6" fmla="*/ 5862 w 11741"/>
                <a:gd name="T7" fmla="*/ 17 h 274"/>
                <a:gd name="T8" fmla="*/ 11416 w 11741"/>
                <a:gd name="T9" fmla="*/ 137 h 274"/>
                <a:gd name="T10" fmla="*/ 5862 w 11741"/>
                <a:gd name="T11" fmla="*/ 273 h 274"/>
                <a:gd name="T12" fmla="*/ 5862 w 11741"/>
                <a:gd name="T13" fmla="*/ 0 h 274"/>
                <a:gd name="T14" fmla="*/ 5862 w 11741"/>
                <a:gd name="T15" fmla="*/ 0 h 274"/>
                <a:gd name="T16" fmla="*/ 0 w 11741"/>
                <a:gd name="T17" fmla="*/ 137 h 274"/>
                <a:gd name="T18" fmla="*/ 5862 w 11741"/>
                <a:gd name="T19" fmla="*/ 273 h 274"/>
                <a:gd name="T20" fmla="*/ 11740 w 11741"/>
                <a:gd name="T21" fmla="*/ 137 h 274"/>
                <a:gd name="T22" fmla="*/ 5862 w 11741"/>
                <a:gd name="T23" fmla="*/ 0 h 274"/>
                <a:gd name="T24" fmla="*/ 5862 w 11741"/>
                <a:gd name="T25"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41" h="274">
                  <a:moveTo>
                    <a:pt x="5862" y="273"/>
                  </a:moveTo>
                  <a:lnTo>
                    <a:pt x="5862" y="273"/>
                  </a:lnTo>
                  <a:cubicBezTo>
                    <a:pt x="2802" y="273"/>
                    <a:pt x="308" y="206"/>
                    <a:pt x="308" y="137"/>
                  </a:cubicBezTo>
                  <a:cubicBezTo>
                    <a:pt x="308" y="68"/>
                    <a:pt x="2802" y="17"/>
                    <a:pt x="5862" y="17"/>
                  </a:cubicBezTo>
                  <a:cubicBezTo>
                    <a:pt x="8938" y="17"/>
                    <a:pt x="11416" y="68"/>
                    <a:pt x="11416" y="137"/>
                  </a:cubicBezTo>
                  <a:cubicBezTo>
                    <a:pt x="11416" y="206"/>
                    <a:pt x="8938" y="273"/>
                    <a:pt x="5862" y="273"/>
                  </a:cubicBezTo>
                  <a:lnTo>
                    <a:pt x="5862" y="0"/>
                  </a:lnTo>
                  <a:lnTo>
                    <a:pt x="5862" y="0"/>
                  </a:lnTo>
                  <a:cubicBezTo>
                    <a:pt x="2615" y="0"/>
                    <a:pt x="0" y="68"/>
                    <a:pt x="0" y="137"/>
                  </a:cubicBezTo>
                  <a:cubicBezTo>
                    <a:pt x="0" y="222"/>
                    <a:pt x="2615" y="273"/>
                    <a:pt x="5862" y="273"/>
                  </a:cubicBezTo>
                  <a:cubicBezTo>
                    <a:pt x="9109" y="273"/>
                    <a:pt x="11740" y="222"/>
                    <a:pt x="11740" y="137"/>
                  </a:cubicBezTo>
                  <a:cubicBezTo>
                    <a:pt x="11740" y="68"/>
                    <a:pt x="9109" y="0"/>
                    <a:pt x="5862" y="0"/>
                  </a:cubicBezTo>
                  <a:lnTo>
                    <a:pt x="5862" y="273"/>
                  </a:lnTo>
                </a:path>
              </a:pathLst>
            </a:custGeom>
            <a:solidFill>
              <a:srgbClr val="C9C7C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11"/>
            <p:cNvSpPr>
              <a:spLocks noChangeArrowheads="1"/>
            </p:cNvSpPr>
            <p:nvPr/>
          </p:nvSpPr>
          <p:spPr bwMode="auto">
            <a:xfrm>
              <a:off x="2836862" y="7137717"/>
              <a:ext cx="3998913" cy="92075"/>
            </a:xfrm>
            <a:custGeom>
              <a:avLst/>
              <a:gdLst>
                <a:gd name="T0" fmla="*/ 5554 w 11109"/>
                <a:gd name="T1" fmla="*/ 239 h 257"/>
                <a:gd name="T2" fmla="*/ 5554 w 11109"/>
                <a:gd name="T3" fmla="*/ 239 h 257"/>
                <a:gd name="T4" fmla="*/ 325 w 11109"/>
                <a:gd name="T5" fmla="*/ 120 h 257"/>
                <a:gd name="T6" fmla="*/ 5554 w 11109"/>
                <a:gd name="T7" fmla="*/ 0 h 257"/>
                <a:gd name="T8" fmla="*/ 10784 w 11109"/>
                <a:gd name="T9" fmla="*/ 120 h 257"/>
                <a:gd name="T10" fmla="*/ 5554 w 11109"/>
                <a:gd name="T11" fmla="*/ 239 h 257"/>
                <a:gd name="T12" fmla="*/ 5554 w 11109"/>
                <a:gd name="T13" fmla="*/ 0 h 257"/>
                <a:gd name="T14" fmla="*/ 5554 w 11109"/>
                <a:gd name="T15" fmla="*/ 0 h 257"/>
                <a:gd name="T16" fmla="*/ 0 w 11109"/>
                <a:gd name="T17" fmla="*/ 120 h 257"/>
                <a:gd name="T18" fmla="*/ 5554 w 11109"/>
                <a:gd name="T19" fmla="*/ 256 h 257"/>
                <a:gd name="T20" fmla="*/ 11108 w 11109"/>
                <a:gd name="T21" fmla="*/ 120 h 257"/>
                <a:gd name="T22" fmla="*/ 5554 w 11109"/>
                <a:gd name="T23" fmla="*/ 0 h 257"/>
                <a:gd name="T24" fmla="*/ 5554 w 11109"/>
                <a:gd name="T25" fmla="*/ 23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09" h="257">
                  <a:moveTo>
                    <a:pt x="5554" y="239"/>
                  </a:moveTo>
                  <a:lnTo>
                    <a:pt x="5554" y="239"/>
                  </a:lnTo>
                  <a:cubicBezTo>
                    <a:pt x="2666" y="239"/>
                    <a:pt x="325" y="189"/>
                    <a:pt x="325" y="120"/>
                  </a:cubicBezTo>
                  <a:cubicBezTo>
                    <a:pt x="325" y="51"/>
                    <a:pt x="2666" y="0"/>
                    <a:pt x="5554" y="0"/>
                  </a:cubicBezTo>
                  <a:cubicBezTo>
                    <a:pt x="8442" y="0"/>
                    <a:pt x="10784" y="51"/>
                    <a:pt x="10784" y="120"/>
                  </a:cubicBezTo>
                  <a:cubicBezTo>
                    <a:pt x="10784" y="189"/>
                    <a:pt x="8442" y="239"/>
                    <a:pt x="5554" y="239"/>
                  </a:cubicBezTo>
                  <a:lnTo>
                    <a:pt x="5554" y="0"/>
                  </a:lnTo>
                  <a:lnTo>
                    <a:pt x="5554" y="0"/>
                  </a:lnTo>
                  <a:cubicBezTo>
                    <a:pt x="2494" y="0"/>
                    <a:pt x="0" y="51"/>
                    <a:pt x="0" y="120"/>
                  </a:cubicBezTo>
                  <a:cubicBezTo>
                    <a:pt x="0" y="189"/>
                    <a:pt x="2494" y="256"/>
                    <a:pt x="5554" y="256"/>
                  </a:cubicBezTo>
                  <a:cubicBezTo>
                    <a:pt x="8630" y="256"/>
                    <a:pt x="11108" y="189"/>
                    <a:pt x="11108" y="120"/>
                  </a:cubicBezTo>
                  <a:cubicBezTo>
                    <a:pt x="11108" y="51"/>
                    <a:pt x="8630" y="0"/>
                    <a:pt x="5554" y="0"/>
                  </a:cubicBezTo>
                  <a:lnTo>
                    <a:pt x="5554" y="239"/>
                  </a:lnTo>
                </a:path>
              </a:pathLst>
            </a:custGeom>
            <a:solidFill>
              <a:srgbClr val="C4C2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12"/>
            <p:cNvSpPr>
              <a:spLocks noChangeArrowheads="1"/>
            </p:cNvSpPr>
            <p:nvPr/>
          </p:nvSpPr>
          <p:spPr bwMode="auto">
            <a:xfrm>
              <a:off x="2954337" y="7137717"/>
              <a:ext cx="3765550" cy="85725"/>
            </a:xfrm>
            <a:custGeom>
              <a:avLst/>
              <a:gdLst>
                <a:gd name="T0" fmla="*/ 5229 w 10460"/>
                <a:gd name="T1" fmla="*/ 239 h 240"/>
                <a:gd name="T2" fmla="*/ 5229 w 10460"/>
                <a:gd name="T3" fmla="*/ 239 h 240"/>
                <a:gd name="T4" fmla="*/ 323 w 10460"/>
                <a:gd name="T5" fmla="*/ 120 h 240"/>
                <a:gd name="T6" fmla="*/ 5229 w 10460"/>
                <a:gd name="T7" fmla="*/ 0 h 240"/>
                <a:gd name="T8" fmla="*/ 10151 w 10460"/>
                <a:gd name="T9" fmla="*/ 120 h 240"/>
                <a:gd name="T10" fmla="*/ 5229 w 10460"/>
                <a:gd name="T11" fmla="*/ 239 h 240"/>
                <a:gd name="T12" fmla="*/ 5229 w 10460"/>
                <a:gd name="T13" fmla="*/ 0 h 240"/>
                <a:gd name="T14" fmla="*/ 5229 w 10460"/>
                <a:gd name="T15" fmla="*/ 0 h 240"/>
                <a:gd name="T16" fmla="*/ 0 w 10460"/>
                <a:gd name="T17" fmla="*/ 120 h 240"/>
                <a:gd name="T18" fmla="*/ 5229 w 10460"/>
                <a:gd name="T19" fmla="*/ 239 h 240"/>
                <a:gd name="T20" fmla="*/ 10459 w 10460"/>
                <a:gd name="T21" fmla="*/ 120 h 240"/>
                <a:gd name="T22" fmla="*/ 5229 w 10460"/>
                <a:gd name="T23" fmla="*/ 0 h 240"/>
                <a:gd name="T24" fmla="*/ 5229 w 10460"/>
                <a:gd name="T2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0" h="240">
                  <a:moveTo>
                    <a:pt x="5229" y="239"/>
                  </a:moveTo>
                  <a:lnTo>
                    <a:pt x="5229" y="239"/>
                  </a:lnTo>
                  <a:cubicBezTo>
                    <a:pt x="2511" y="239"/>
                    <a:pt x="323" y="189"/>
                    <a:pt x="323" y="120"/>
                  </a:cubicBezTo>
                  <a:cubicBezTo>
                    <a:pt x="323" y="51"/>
                    <a:pt x="2511" y="0"/>
                    <a:pt x="5229" y="0"/>
                  </a:cubicBezTo>
                  <a:cubicBezTo>
                    <a:pt x="7946" y="0"/>
                    <a:pt x="10151" y="51"/>
                    <a:pt x="10151" y="120"/>
                  </a:cubicBezTo>
                  <a:cubicBezTo>
                    <a:pt x="10151" y="189"/>
                    <a:pt x="7946" y="239"/>
                    <a:pt x="5229" y="239"/>
                  </a:cubicBezTo>
                  <a:lnTo>
                    <a:pt x="5229" y="0"/>
                  </a:lnTo>
                  <a:lnTo>
                    <a:pt x="5229" y="0"/>
                  </a:lnTo>
                  <a:cubicBezTo>
                    <a:pt x="2341" y="0"/>
                    <a:pt x="0" y="51"/>
                    <a:pt x="0" y="120"/>
                  </a:cubicBezTo>
                  <a:cubicBezTo>
                    <a:pt x="0" y="189"/>
                    <a:pt x="2341" y="239"/>
                    <a:pt x="5229" y="239"/>
                  </a:cubicBezTo>
                  <a:cubicBezTo>
                    <a:pt x="8117" y="239"/>
                    <a:pt x="10459" y="189"/>
                    <a:pt x="10459" y="120"/>
                  </a:cubicBezTo>
                  <a:cubicBezTo>
                    <a:pt x="10459" y="51"/>
                    <a:pt x="8117" y="0"/>
                    <a:pt x="5229" y="0"/>
                  </a:cubicBezTo>
                  <a:lnTo>
                    <a:pt x="5229" y="239"/>
                  </a:lnTo>
                </a:path>
              </a:pathLst>
            </a:custGeom>
            <a:solidFill>
              <a:srgbClr val="BF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13"/>
            <p:cNvSpPr>
              <a:spLocks noChangeArrowheads="1"/>
            </p:cNvSpPr>
            <p:nvPr/>
          </p:nvSpPr>
          <p:spPr bwMode="auto">
            <a:xfrm>
              <a:off x="3070225" y="7137717"/>
              <a:ext cx="3538537" cy="85725"/>
            </a:xfrm>
            <a:custGeom>
              <a:avLst/>
              <a:gdLst>
                <a:gd name="T0" fmla="*/ 4906 w 9829"/>
                <a:gd name="T1" fmla="*/ 222 h 240"/>
                <a:gd name="T2" fmla="*/ 4906 w 9829"/>
                <a:gd name="T3" fmla="*/ 222 h 240"/>
                <a:gd name="T4" fmla="*/ 308 w 9829"/>
                <a:gd name="T5" fmla="*/ 120 h 240"/>
                <a:gd name="T6" fmla="*/ 4906 w 9829"/>
                <a:gd name="T7" fmla="*/ 17 h 240"/>
                <a:gd name="T8" fmla="*/ 9503 w 9829"/>
                <a:gd name="T9" fmla="*/ 120 h 240"/>
                <a:gd name="T10" fmla="*/ 4906 w 9829"/>
                <a:gd name="T11" fmla="*/ 222 h 240"/>
                <a:gd name="T12" fmla="*/ 4906 w 9829"/>
                <a:gd name="T13" fmla="*/ 0 h 240"/>
                <a:gd name="T14" fmla="*/ 4906 w 9829"/>
                <a:gd name="T15" fmla="*/ 0 h 240"/>
                <a:gd name="T16" fmla="*/ 0 w 9829"/>
                <a:gd name="T17" fmla="*/ 120 h 240"/>
                <a:gd name="T18" fmla="*/ 4906 w 9829"/>
                <a:gd name="T19" fmla="*/ 239 h 240"/>
                <a:gd name="T20" fmla="*/ 9828 w 9829"/>
                <a:gd name="T21" fmla="*/ 120 h 240"/>
                <a:gd name="T22" fmla="*/ 4906 w 9829"/>
                <a:gd name="T23" fmla="*/ 0 h 240"/>
                <a:gd name="T24" fmla="*/ 4906 w 9829"/>
                <a:gd name="T2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9" h="240">
                  <a:moveTo>
                    <a:pt x="4906" y="222"/>
                  </a:moveTo>
                  <a:lnTo>
                    <a:pt x="4906" y="222"/>
                  </a:lnTo>
                  <a:cubicBezTo>
                    <a:pt x="2376" y="222"/>
                    <a:pt x="308" y="172"/>
                    <a:pt x="308" y="120"/>
                  </a:cubicBezTo>
                  <a:cubicBezTo>
                    <a:pt x="308" y="69"/>
                    <a:pt x="2376" y="17"/>
                    <a:pt x="4906" y="17"/>
                  </a:cubicBezTo>
                  <a:cubicBezTo>
                    <a:pt x="7435" y="17"/>
                    <a:pt x="9503" y="69"/>
                    <a:pt x="9503" y="120"/>
                  </a:cubicBezTo>
                  <a:cubicBezTo>
                    <a:pt x="9503" y="172"/>
                    <a:pt x="7435" y="222"/>
                    <a:pt x="4906" y="222"/>
                  </a:cubicBezTo>
                  <a:lnTo>
                    <a:pt x="4906" y="0"/>
                  </a:lnTo>
                  <a:lnTo>
                    <a:pt x="4906" y="0"/>
                  </a:lnTo>
                  <a:cubicBezTo>
                    <a:pt x="2188" y="0"/>
                    <a:pt x="0" y="51"/>
                    <a:pt x="0" y="120"/>
                  </a:cubicBezTo>
                  <a:cubicBezTo>
                    <a:pt x="0" y="189"/>
                    <a:pt x="2188" y="239"/>
                    <a:pt x="4906" y="239"/>
                  </a:cubicBezTo>
                  <a:cubicBezTo>
                    <a:pt x="7623" y="239"/>
                    <a:pt x="9828" y="189"/>
                    <a:pt x="9828" y="120"/>
                  </a:cubicBezTo>
                  <a:cubicBezTo>
                    <a:pt x="9828" y="51"/>
                    <a:pt x="7623" y="0"/>
                    <a:pt x="4906" y="0"/>
                  </a:cubicBezTo>
                  <a:lnTo>
                    <a:pt x="4906" y="222"/>
                  </a:lnTo>
                </a:path>
              </a:pathLst>
            </a:custGeom>
            <a:solidFill>
              <a:srgbClr val="BAB8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14"/>
            <p:cNvSpPr>
              <a:spLocks noChangeArrowheads="1"/>
            </p:cNvSpPr>
            <p:nvPr/>
          </p:nvSpPr>
          <p:spPr bwMode="auto">
            <a:xfrm>
              <a:off x="3181350" y="7144067"/>
              <a:ext cx="3309937" cy="74613"/>
            </a:xfrm>
            <a:custGeom>
              <a:avLst/>
              <a:gdLst>
                <a:gd name="T0" fmla="*/ 4598 w 9196"/>
                <a:gd name="T1" fmla="*/ 205 h 206"/>
                <a:gd name="T2" fmla="*/ 4598 w 9196"/>
                <a:gd name="T3" fmla="*/ 205 h 206"/>
                <a:gd name="T4" fmla="*/ 325 w 9196"/>
                <a:gd name="T5" fmla="*/ 103 h 206"/>
                <a:gd name="T6" fmla="*/ 4598 w 9196"/>
                <a:gd name="T7" fmla="*/ 0 h 206"/>
                <a:gd name="T8" fmla="*/ 8871 w 9196"/>
                <a:gd name="T9" fmla="*/ 103 h 206"/>
                <a:gd name="T10" fmla="*/ 4598 w 9196"/>
                <a:gd name="T11" fmla="*/ 205 h 206"/>
                <a:gd name="T12" fmla="*/ 4598 w 9196"/>
                <a:gd name="T13" fmla="*/ 0 h 206"/>
                <a:gd name="T14" fmla="*/ 4598 w 9196"/>
                <a:gd name="T15" fmla="*/ 0 h 206"/>
                <a:gd name="T16" fmla="*/ 0 w 9196"/>
                <a:gd name="T17" fmla="*/ 103 h 206"/>
                <a:gd name="T18" fmla="*/ 4598 w 9196"/>
                <a:gd name="T19" fmla="*/ 205 h 206"/>
                <a:gd name="T20" fmla="*/ 9195 w 9196"/>
                <a:gd name="T21" fmla="*/ 103 h 206"/>
                <a:gd name="T22" fmla="*/ 4598 w 9196"/>
                <a:gd name="T23" fmla="*/ 0 h 206"/>
                <a:gd name="T24" fmla="*/ 4598 w 9196"/>
                <a:gd name="T25" fmla="*/ 20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96" h="206">
                  <a:moveTo>
                    <a:pt x="4598" y="205"/>
                  </a:moveTo>
                  <a:lnTo>
                    <a:pt x="4598" y="205"/>
                  </a:lnTo>
                  <a:cubicBezTo>
                    <a:pt x="2240" y="205"/>
                    <a:pt x="325" y="155"/>
                    <a:pt x="325" y="103"/>
                  </a:cubicBezTo>
                  <a:cubicBezTo>
                    <a:pt x="325" y="52"/>
                    <a:pt x="2240" y="0"/>
                    <a:pt x="4598" y="0"/>
                  </a:cubicBezTo>
                  <a:cubicBezTo>
                    <a:pt x="6956" y="0"/>
                    <a:pt x="8871" y="52"/>
                    <a:pt x="8871" y="103"/>
                  </a:cubicBezTo>
                  <a:cubicBezTo>
                    <a:pt x="8871" y="155"/>
                    <a:pt x="6956" y="205"/>
                    <a:pt x="4598" y="205"/>
                  </a:cubicBezTo>
                  <a:lnTo>
                    <a:pt x="4598" y="0"/>
                  </a:lnTo>
                  <a:lnTo>
                    <a:pt x="4598" y="0"/>
                  </a:lnTo>
                  <a:cubicBezTo>
                    <a:pt x="2068" y="0"/>
                    <a:pt x="0" y="52"/>
                    <a:pt x="0" y="103"/>
                  </a:cubicBezTo>
                  <a:cubicBezTo>
                    <a:pt x="0" y="155"/>
                    <a:pt x="2068" y="205"/>
                    <a:pt x="4598" y="205"/>
                  </a:cubicBezTo>
                  <a:cubicBezTo>
                    <a:pt x="7127" y="205"/>
                    <a:pt x="9195" y="155"/>
                    <a:pt x="9195" y="103"/>
                  </a:cubicBezTo>
                  <a:cubicBezTo>
                    <a:pt x="9195" y="52"/>
                    <a:pt x="7127" y="0"/>
                    <a:pt x="4598" y="0"/>
                  </a:cubicBezTo>
                  <a:lnTo>
                    <a:pt x="4598" y="205"/>
                  </a:lnTo>
                </a:path>
              </a:pathLst>
            </a:custGeom>
            <a:solidFill>
              <a:srgbClr val="B6B3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15"/>
            <p:cNvSpPr>
              <a:spLocks noChangeArrowheads="1"/>
            </p:cNvSpPr>
            <p:nvPr/>
          </p:nvSpPr>
          <p:spPr bwMode="auto">
            <a:xfrm>
              <a:off x="3298825" y="7144067"/>
              <a:ext cx="3076575" cy="74613"/>
            </a:xfrm>
            <a:custGeom>
              <a:avLst/>
              <a:gdLst>
                <a:gd name="T0" fmla="*/ 4273 w 8547"/>
                <a:gd name="T1" fmla="*/ 188 h 206"/>
                <a:gd name="T2" fmla="*/ 4273 w 8547"/>
                <a:gd name="T3" fmla="*/ 188 h 206"/>
                <a:gd name="T4" fmla="*/ 308 w 8547"/>
                <a:gd name="T5" fmla="*/ 103 h 206"/>
                <a:gd name="T6" fmla="*/ 4273 w 8547"/>
                <a:gd name="T7" fmla="*/ 0 h 206"/>
                <a:gd name="T8" fmla="*/ 8221 w 8547"/>
                <a:gd name="T9" fmla="*/ 103 h 206"/>
                <a:gd name="T10" fmla="*/ 4273 w 8547"/>
                <a:gd name="T11" fmla="*/ 188 h 206"/>
                <a:gd name="T12" fmla="*/ 4273 w 8547"/>
                <a:gd name="T13" fmla="*/ 0 h 206"/>
                <a:gd name="T14" fmla="*/ 4273 w 8547"/>
                <a:gd name="T15" fmla="*/ 0 h 206"/>
                <a:gd name="T16" fmla="*/ 0 w 8547"/>
                <a:gd name="T17" fmla="*/ 103 h 206"/>
                <a:gd name="T18" fmla="*/ 4273 w 8547"/>
                <a:gd name="T19" fmla="*/ 205 h 206"/>
                <a:gd name="T20" fmla="*/ 8546 w 8547"/>
                <a:gd name="T21" fmla="*/ 103 h 206"/>
                <a:gd name="T22" fmla="*/ 4273 w 8547"/>
                <a:gd name="T23" fmla="*/ 0 h 206"/>
                <a:gd name="T24" fmla="*/ 4273 w 8547"/>
                <a:gd name="T25"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47" h="206">
                  <a:moveTo>
                    <a:pt x="4273" y="188"/>
                  </a:moveTo>
                  <a:lnTo>
                    <a:pt x="4273" y="188"/>
                  </a:lnTo>
                  <a:cubicBezTo>
                    <a:pt x="2085" y="188"/>
                    <a:pt x="308" y="155"/>
                    <a:pt x="308" y="103"/>
                  </a:cubicBezTo>
                  <a:cubicBezTo>
                    <a:pt x="308" y="52"/>
                    <a:pt x="2085" y="0"/>
                    <a:pt x="4273" y="0"/>
                  </a:cubicBezTo>
                  <a:cubicBezTo>
                    <a:pt x="6460" y="0"/>
                    <a:pt x="8221" y="52"/>
                    <a:pt x="8221" y="103"/>
                  </a:cubicBezTo>
                  <a:cubicBezTo>
                    <a:pt x="8221" y="155"/>
                    <a:pt x="6460" y="188"/>
                    <a:pt x="4273" y="188"/>
                  </a:cubicBezTo>
                  <a:lnTo>
                    <a:pt x="4273" y="0"/>
                  </a:lnTo>
                  <a:lnTo>
                    <a:pt x="4273" y="0"/>
                  </a:lnTo>
                  <a:cubicBezTo>
                    <a:pt x="1915" y="0"/>
                    <a:pt x="0" y="52"/>
                    <a:pt x="0" y="103"/>
                  </a:cubicBezTo>
                  <a:cubicBezTo>
                    <a:pt x="0" y="155"/>
                    <a:pt x="1915" y="205"/>
                    <a:pt x="4273" y="205"/>
                  </a:cubicBezTo>
                  <a:cubicBezTo>
                    <a:pt x="6631" y="205"/>
                    <a:pt x="8546" y="155"/>
                    <a:pt x="8546" y="103"/>
                  </a:cubicBezTo>
                  <a:cubicBezTo>
                    <a:pt x="8546" y="52"/>
                    <a:pt x="6631" y="0"/>
                    <a:pt x="4273" y="0"/>
                  </a:cubicBezTo>
                  <a:lnTo>
                    <a:pt x="4273" y="188"/>
                  </a:lnTo>
                </a:path>
              </a:pathLst>
            </a:custGeom>
            <a:solidFill>
              <a:srgbClr val="B1AE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16"/>
            <p:cNvSpPr>
              <a:spLocks noChangeArrowheads="1"/>
            </p:cNvSpPr>
            <p:nvPr/>
          </p:nvSpPr>
          <p:spPr bwMode="auto">
            <a:xfrm>
              <a:off x="3408362" y="7144067"/>
              <a:ext cx="2849563" cy="68263"/>
            </a:xfrm>
            <a:custGeom>
              <a:avLst/>
              <a:gdLst>
                <a:gd name="T0" fmla="*/ 3965 w 7914"/>
                <a:gd name="T1" fmla="*/ 188 h 189"/>
                <a:gd name="T2" fmla="*/ 3965 w 7914"/>
                <a:gd name="T3" fmla="*/ 188 h 189"/>
                <a:gd name="T4" fmla="*/ 325 w 7914"/>
                <a:gd name="T5" fmla="*/ 103 h 189"/>
                <a:gd name="T6" fmla="*/ 3965 w 7914"/>
                <a:gd name="T7" fmla="*/ 17 h 189"/>
                <a:gd name="T8" fmla="*/ 7588 w 7914"/>
                <a:gd name="T9" fmla="*/ 103 h 189"/>
                <a:gd name="T10" fmla="*/ 3965 w 7914"/>
                <a:gd name="T11" fmla="*/ 188 h 189"/>
                <a:gd name="T12" fmla="*/ 3965 w 7914"/>
                <a:gd name="T13" fmla="*/ 0 h 189"/>
                <a:gd name="T14" fmla="*/ 3965 w 7914"/>
                <a:gd name="T15" fmla="*/ 0 h 189"/>
                <a:gd name="T16" fmla="*/ 0 w 7914"/>
                <a:gd name="T17" fmla="*/ 103 h 189"/>
                <a:gd name="T18" fmla="*/ 3965 w 7914"/>
                <a:gd name="T19" fmla="*/ 188 h 189"/>
                <a:gd name="T20" fmla="*/ 7913 w 7914"/>
                <a:gd name="T21" fmla="*/ 103 h 189"/>
                <a:gd name="T22" fmla="*/ 3965 w 7914"/>
                <a:gd name="T23" fmla="*/ 0 h 189"/>
                <a:gd name="T24" fmla="*/ 3965 w 7914"/>
                <a:gd name="T25"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14" h="189">
                  <a:moveTo>
                    <a:pt x="3965" y="188"/>
                  </a:moveTo>
                  <a:lnTo>
                    <a:pt x="3965" y="188"/>
                  </a:lnTo>
                  <a:cubicBezTo>
                    <a:pt x="1949" y="188"/>
                    <a:pt x="325" y="155"/>
                    <a:pt x="325" y="103"/>
                  </a:cubicBezTo>
                  <a:cubicBezTo>
                    <a:pt x="325" y="52"/>
                    <a:pt x="1949" y="17"/>
                    <a:pt x="3965" y="17"/>
                  </a:cubicBezTo>
                  <a:cubicBezTo>
                    <a:pt x="5964" y="17"/>
                    <a:pt x="7588" y="52"/>
                    <a:pt x="7588" y="103"/>
                  </a:cubicBezTo>
                  <a:cubicBezTo>
                    <a:pt x="7588" y="155"/>
                    <a:pt x="5964" y="188"/>
                    <a:pt x="3965" y="188"/>
                  </a:cubicBezTo>
                  <a:lnTo>
                    <a:pt x="3965" y="0"/>
                  </a:lnTo>
                  <a:lnTo>
                    <a:pt x="3965" y="0"/>
                  </a:lnTo>
                  <a:cubicBezTo>
                    <a:pt x="1777" y="0"/>
                    <a:pt x="0" y="52"/>
                    <a:pt x="0" y="103"/>
                  </a:cubicBezTo>
                  <a:cubicBezTo>
                    <a:pt x="0" y="155"/>
                    <a:pt x="1777" y="188"/>
                    <a:pt x="3965" y="188"/>
                  </a:cubicBezTo>
                  <a:cubicBezTo>
                    <a:pt x="6152" y="188"/>
                    <a:pt x="7913" y="155"/>
                    <a:pt x="7913" y="103"/>
                  </a:cubicBezTo>
                  <a:cubicBezTo>
                    <a:pt x="7913" y="52"/>
                    <a:pt x="6152" y="0"/>
                    <a:pt x="3965" y="0"/>
                  </a:cubicBezTo>
                  <a:lnTo>
                    <a:pt x="3965" y="188"/>
                  </a:lnTo>
                </a:path>
              </a:pathLst>
            </a:custGeom>
            <a:solidFill>
              <a:srgbClr val="ACAA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17"/>
            <p:cNvSpPr>
              <a:spLocks noChangeArrowheads="1"/>
            </p:cNvSpPr>
            <p:nvPr/>
          </p:nvSpPr>
          <p:spPr bwMode="auto">
            <a:xfrm>
              <a:off x="3525837" y="7148830"/>
              <a:ext cx="2614613" cy="61912"/>
            </a:xfrm>
            <a:custGeom>
              <a:avLst/>
              <a:gdLst>
                <a:gd name="T0" fmla="*/ 3640 w 7264"/>
                <a:gd name="T1" fmla="*/ 0 h 172"/>
                <a:gd name="T2" fmla="*/ 3640 w 7264"/>
                <a:gd name="T3" fmla="*/ 0 h 172"/>
                <a:gd name="T4" fmla="*/ 0 w 7264"/>
                <a:gd name="T5" fmla="*/ 86 h 172"/>
                <a:gd name="T6" fmla="*/ 3640 w 7264"/>
                <a:gd name="T7" fmla="*/ 171 h 172"/>
                <a:gd name="T8" fmla="*/ 7263 w 7264"/>
                <a:gd name="T9" fmla="*/ 86 h 172"/>
                <a:gd name="T10" fmla="*/ 3640 w 7264"/>
                <a:gd name="T11" fmla="*/ 0 h 172"/>
              </a:gdLst>
              <a:ahLst/>
              <a:cxnLst>
                <a:cxn ang="0">
                  <a:pos x="T0" y="T1"/>
                </a:cxn>
                <a:cxn ang="0">
                  <a:pos x="T2" y="T3"/>
                </a:cxn>
                <a:cxn ang="0">
                  <a:pos x="T4" y="T5"/>
                </a:cxn>
                <a:cxn ang="0">
                  <a:pos x="T6" y="T7"/>
                </a:cxn>
                <a:cxn ang="0">
                  <a:pos x="T8" y="T9"/>
                </a:cxn>
                <a:cxn ang="0">
                  <a:pos x="T10" y="T11"/>
                </a:cxn>
              </a:cxnLst>
              <a:rect l="0" t="0" r="r" b="b"/>
              <a:pathLst>
                <a:path w="7264" h="172">
                  <a:moveTo>
                    <a:pt x="3640" y="0"/>
                  </a:moveTo>
                  <a:lnTo>
                    <a:pt x="3640" y="0"/>
                  </a:lnTo>
                  <a:cubicBezTo>
                    <a:pt x="1624" y="0"/>
                    <a:pt x="0" y="35"/>
                    <a:pt x="0" y="86"/>
                  </a:cubicBezTo>
                  <a:cubicBezTo>
                    <a:pt x="0" y="138"/>
                    <a:pt x="1624" y="171"/>
                    <a:pt x="3640" y="171"/>
                  </a:cubicBezTo>
                  <a:cubicBezTo>
                    <a:pt x="5639" y="171"/>
                    <a:pt x="7263" y="138"/>
                    <a:pt x="7263" y="86"/>
                  </a:cubicBezTo>
                  <a:cubicBezTo>
                    <a:pt x="7263" y="35"/>
                    <a:pt x="5639" y="0"/>
                    <a:pt x="3640" y="0"/>
                  </a:cubicBezTo>
                </a:path>
              </a:pathLst>
            </a:custGeom>
            <a:solidFill>
              <a:srgbClr val="A8A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18"/>
            <p:cNvSpPr>
              <a:spLocks noChangeArrowheads="1"/>
            </p:cNvSpPr>
            <p:nvPr/>
          </p:nvSpPr>
          <p:spPr bwMode="auto">
            <a:xfrm>
              <a:off x="2203450" y="173355"/>
              <a:ext cx="2781300" cy="6989762"/>
            </a:xfrm>
            <a:custGeom>
              <a:avLst/>
              <a:gdLst>
                <a:gd name="T0" fmla="*/ 1488 w 7726"/>
                <a:gd name="T1" fmla="*/ 0 h 19416"/>
                <a:gd name="T2" fmla="*/ 0 w 7726"/>
                <a:gd name="T3" fmla="*/ 495 h 19416"/>
                <a:gd name="T4" fmla="*/ 6289 w 7726"/>
                <a:gd name="T5" fmla="*/ 19415 h 19416"/>
                <a:gd name="T6" fmla="*/ 7725 w 7726"/>
                <a:gd name="T7" fmla="*/ 18937 h 19416"/>
                <a:gd name="T8" fmla="*/ 1488 w 7726"/>
                <a:gd name="T9" fmla="*/ 0 h 19416"/>
              </a:gdLst>
              <a:ahLst/>
              <a:cxnLst>
                <a:cxn ang="0">
                  <a:pos x="T0" y="T1"/>
                </a:cxn>
                <a:cxn ang="0">
                  <a:pos x="T2" y="T3"/>
                </a:cxn>
                <a:cxn ang="0">
                  <a:pos x="T4" y="T5"/>
                </a:cxn>
                <a:cxn ang="0">
                  <a:pos x="T6" y="T7"/>
                </a:cxn>
                <a:cxn ang="0">
                  <a:pos x="T8" y="T9"/>
                </a:cxn>
              </a:cxnLst>
              <a:rect l="0" t="0" r="r" b="b"/>
              <a:pathLst>
                <a:path w="7726" h="19416">
                  <a:moveTo>
                    <a:pt x="1488" y="0"/>
                  </a:moveTo>
                  <a:lnTo>
                    <a:pt x="0" y="495"/>
                  </a:lnTo>
                  <a:lnTo>
                    <a:pt x="6289" y="19415"/>
                  </a:lnTo>
                  <a:lnTo>
                    <a:pt x="7725" y="18937"/>
                  </a:lnTo>
                  <a:lnTo>
                    <a:pt x="1488"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19"/>
            <p:cNvSpPr>
              <a:spLocks noChangeArrowheads="1"/>
            </p:cNvSpPr>
            <p:nvPr/>
          </p:nvSpPr>
          <p:spPr bwMode="auto">
            <a:xfrm>
              <a:off x="1230312" y="173355"/>
              <a:ext cx="4011613" cy="7512050"/>
            </a:xfrm>
            <a:custGeom>
              <a:avLst/>
              <a:gdLst>
                <a:gd name="T0" fmla="*/ 2120 w 11144"/>
                <a:gd name="T1" fmla="*/ 11177 h 20869"/>
                <a:gd name="T2" fmla="*/ 2120 w 11144"/>
                <a:gd name="T3" fmla="*/ 11177 h 20869"/>
                <a:gd name="T4" fmla="*/ 9673 w 11144"/>
                <a:gd name="T5" fmla="*/ 18970 h 20869"/>
                <a:gd name="T6" fmla="*/ 9588 w 11144"/>
                <a:gd name="T7" fmla="*/ 8716 h 20869"/>
                <a:gd name="T8" fmla="*/ 3538 w 11144"/>
                <a:gd name="T9" fmla="*/ 427 h 20869"/>
                <a:gd name="T10" fmla="*/ 2120 w 11144"/>
                <a:gd name="T11" fmla="*/ 11177 h 20869"/>
              </a:gdLst>
              <a:ahLst/>
              <a:cxnLst>
                <a:cxn ang="0">
                  <a:pos x="T0" y="T1"/>
                </a:cxn>
                <a:cxn ang="0">
                  <a:pos x="T2" y="T3"/>
                </a:cxn>
                <a:cxn ang="0">
                  <a:pos x="T4" y="T5"/>
                </a:cxn>
                <a:cxn ang="0">
                  <a:pos x="T6" y="T7"/>
                </a:cxn>
                <a:cxn ang="0">
                  <a:pos x="T8" y="T9"/>
                </a:cxn>
                <a:cxn ang="0">
                  <a:pos x="T10" y="T11"/>
                </a:cxn>
              </a:cxnLst>
              <a:rect l="0" t="0" r="r" b="b"/>
              <a:pathLst>
                <a:path w="11144" h="20869">
                  <a:moveTo>
                    <a:pt x="2120" y="11177"/>
                  </a:moveTo>
                  <a:lnTo>
                    <a:pt x="2120" y="11177"/>
                  </a:lnTo>
                  <a:cubicBezTo>
                    <a:pt x="4238" y="17586"/>
                    <a:pt x="7827" y="20868"/>
                    <a:pt x="9673" y="18970"/>
                  </a:cubicBezTo>
                  <a:cubicBezTo>
                    <a:pt x="11143" y="17450"/>
                    <a:pt x="10988" y="12971"/>
                    <a:pt x="9588" y="8716"/>
                  </a:cubicBezTo>
                  <a:cubicBezTo>
                    <a:pt x="8169" y="4460"/>
                    <a:pt x="5623" y="769"/>
                    <a:pt x="3538" y="427"/>
                  </a:cubicBezTo>
                  <a:cubicBezTo>
                    <a:pt x="940" y="0"/>
                    <a:pt x="0" y="4767"/>
                    <a:pt x="2120" y="11177"/>
                  </a:cubicBez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20"/>
            <p:cNvSpPr>
              <a:spLocks noChangeArrowheads="1"/>
            </p:cNvSpPr>
            <p:nvPr/>
          </p:nvSpPr>
          <p:spPr bwMode="auto">
            <a:xfrm>
              <a:off x="1625600" y="19367"/>
              <a:ext cx="4238625" cy="7507288"/>
            </a:xfrm>
            <a:custGeom>
              <a:avLst/>
              <a:gdLst>
                <a:gd name="T0" fmla="*/ 2119 w 11776"/>
                <a:gd name="T1" fmla="*/ 11246 h 20852"/>
                <a:gd name="T2" fmla="*/ 2119 w 11776"/>
                <a:gd name="T3" fmla="*/ 11246 h 20852"/>
                <a:gd name="T4" fmla="*/ 10117 w 11776"/>
                <a:gd name="T5" fmla="*/ 18886 h 20852"/>
                <a:gd name="T6" fmla="*/ 10340 w 11776"/>
                <a:gd name="T7" fmla="*/ 8529 h 20852"/>
                <a:gd name="T8" fmla="*/ 3999 w 11776"/>
                <a:gd name="T9" fmla="*/ 360 h 20852"/>
                <a:gd name="T10" fmla="*/ 2119 w 11776"/>
                <a:gd name="T11" fmla="*/ 11246 h 20852"/>
              </a:gdLst>
              <a:ahLst/>
              <a:cxnLst>
                <a:cxn ang="0">
                  <a:pos x="T0" y="T1"/>
                </a:cxn>
                <a:cxn ang="0">
                  <a:pos x="T2" y="T3"/>
                </a:cxn>
                <a:cxn ang="0">
                  <a:pos x="T4" y="T5"/>
                </a:cxn>
                <a:cxn ang="0">
                  <a:pos x="T6" y="T7"/>
                </a:cxn>
                <a:cxn ang="0">
                  <a:pos x="T8" y="T9"/>
                </a:cxn>
                <a:cxn ang="0">
                  <a:pos x="T10" y="T11"/>
                </a:cxn>
              </a:cxnLst>
              <a:rect l="0" t="0" r="r" b="b"/>
              <a:pathLst>
                <a:path w="11776" h="20852">
                  <a:moveTo>
                    <a:pt x="2119" y="11246"/>
                  </a:moveTo>
                  <a:lnTo>
                    <a:pt x="2119" y="11246"/>
                  </a:lnTo>
                  <a:cubicBezTo>
                    <a:pt x="4239" y="17655"/>
                    <a:pt x="8049" y="20851"/>
                    <a:pt x="10117" y="18886"/>
                  </a:cubicBezTo>
                  <a:cubicBezTo>
                    <a:pt x="11775" y="17314"/>
                    <a:pt x="11740" y="12784"/>
                    <a:pt x="10340" y="8529"/>
                  </a:cubicBezTo>
                  <a:cubicBezTo>
                    <a:pt x="8921" y="4273"/>
                    <a:pt x="6255" y="633"/>
                    <a:pt x="3999" y="360"/>
                  </a:cubicBezTo>
                  <a:cubicBezTo>
                    <a:pt x="1162" y="0"/>
                    <a:pt x="0" y="4837"/>
                    <a:pt x="2119" y="11246"/>
                  </a:cubicBezTo>
                </a:path>
              </a:pathLst>
            </a:custGeom>
            <a:solidFill>
              <a:srgbClr val="F371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21"/>
            <p:cNvSpPr>
              <a:spLocks noChangeArrowheads="1"/>
            </p:cNvSpPr>
            <p:nvPr/>
          </p:nvSpPr>
          <p:spPr bwMode="auto">
            <a:xfrm>
              <a:off x="2166937" y="701992"/>
              <a:ext cx="3427413" cy="6029325"/>
            </a:xfrm>
            <a:custGeom>
              <a:avLst/>
              <a:gdLst>
                <a:gd name="T0" fmla="*/ 1674 w 9520"/>
                <a:gd name="T1" fmla="*/ 9007 h 16749"/>
                <a:gd name="T2" fmla="*/ 1674 w 9520"/>
                <a:gd name="T3" fmla="*/ 9007 h 16749"/>
                <a:gd name="T4" fmla="*/ 8066 w 9520"/>
                <a:gd name="T5" fmla="*/ 15330 h 16749"/>
                <a:gd name="T6" fmla="*/ 8323 w 9520"/>
                <a:gd name="T7" fmla="*/ 6802 h 16749"/>
                <a:gd name="T8" fmla="*/ 3042 w 9520"/>
                <a:gd name="T9" fmla="*/ 119 h 16749"/>
                <a:gd name="T10" fmla="*/ 1674 w 9520"/>
                <a:gd name="T11" fmla="*/ 9007 h 16749"/>
              </a:gdLst>
              <a:ahLst/>
              <a:cxnLst>
                <a:cxn ang="0">
                  <a:pos x="T0" y="T1"/>
                </a:cxn>
                <a:cxn ang="0">
                  <a:pos x="T2" y="T3"/>
                </a:cxn>
                <a:cxn ang="0">
                  <a:pos x="T4" y="T5"/>
                </a:cxn>
                <a:cxn ang="0">
                  <a:pos x="T6" y="T7"/>
                </a:cxn>
                <a:cxn ang="0">
                  <a:pos x="T8" y="T9"/>
                </a:cxn>
                <a:cxn ang="0">
                  <a:pos x="T10" y="T11"/>
                </a:cxn>
              </a:cxnLst>
              <a:rect l="0" t="0" r="r" b="b"/>
              <a:pathLst>
                <a:path w="9520" h="16749">
                  <a:moveTo>
                    <a:pt x="1674" y="9007"/>
                  </a:moveTo>
                  <a:lnTo>
                    <a:pt x="1674" y="9007"/>
                  </a:lnTo>
                  <a:cubicBezTo>
                    <a:pt x="3332" y="14030"/>
                    <a:pt x="6357" y="16748"/>
                    <a:pt x="8066" y="15330"/>
                  </a:cubicBezTo>
                  <a:cubicBezTo>
                    <a:pt x="9485" y="14151"/>
                    <a:pt x="9519" y="10408"/>
                    <a:pt x="8323" y="6802"/>
                  </a:cubicBezTo>
                  <a:cubicBezTo>
                    <a:pt x="7144" y="3196"/>
                    <a:pt x="4887" y="205"/>
                    <a:pt x="3042" y="119"/>
                  </a:cubicBezTo>
                  <a:cubicBezTo>
                    <a:pt x="820" y="0"/>
                    <a:pt x="0" y="3964"/>
                    <a:pt x="1674" y="900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22"/>
            <p:cNvSpPr>
              <a:spLocks noChangeArrowheads="1"/>
            </p:cNvSpPr>
            <p:nvPr/>
          </p:nvSpPr>
          <p:spPr bwMode="auto">
            <a:xfrm>
              <a:off x="2708275" y="1371917"/>
              <a:ext cx="2584450" cy="4535488"/>
            </a:xfrm>
            <a:custGeom>
              <a:avLst/>
              <a:gdLst>
                <a:gd name="T0" fmla="*/ 1213 w 7178"/>
                <a:gd name="T1" fmla="*/ 6803 h 12598"/>
                <a:gd name="T2" fmla="*/ 1213 w 7178"/>
                <a:gd name="T3" fmla="*/ 6803 h 12598"/>
                <a:gd name="T4" fmla="*/ 5964 w 7178"/>
                <a:gd name="T5" fmla="*/ 11673 h 12598"/>
                <a:gd name="T6" fmla="*/ 6237 w 7178"/>
                <a:gd name="T7" fmla="*/ 5128 h 12598"/>
                <a:gd name="T8" fmla="*/ 2119 w 7178"/>
                <a:gd name="T9" fmla="*/ 51 h 12598"/>
                <a:gd name="T10" fmla="*/ 1213 w 7178"/>
                <a:gd name="T11" fmla="*/ 6803 h 12598"/>
              </a:gdLst>
              <a:ahLst/>
              <a:cxnLst>
                <a:cxn ang="0">
                  <a:pos x="T0" y="T1"/>
                </a:cxn>
                <a:cxn ang="0">
                  <a:pos x="T2" y="T3"/>
                </a:cxn>
                <a:cxn ang="0">
                  <a:pos x="T4" y="T5"/>
                </a:cxn>
                <a:cxn ang="0">
                  <a:pos x="T6" y="T7"/>
                </a:cxn>
                <a:cxn ang="0">
                  <a:pos x="T8" y="T9"/>
                </a:cxn>
                <a:cxn ang="0">
                  <a:pos x="T10" y="T11"/>
                </a:cxn>
              </a:cxnLst>
              <a:rect l="0" t="0" r="r" b="b"/>
              <a:pathLst>
                <a:path w="7178" h="12598">
                  <a:moveTo>
                    <a:pt x="1213" y="6803"/>
                  </a:moveTo>
                  <a:lnTo>
                    <a:pt x="1213" y="6803"/>
                  </a:lnTo>
                  <a:cubicBezTo>
                    <a:pt x="2427" y="10477"/>
                    <a:pt x="4648" y="12597"/>
                    <a:pt x="5964" y="11673"/>
                  </a:cubicBezTo>
                  <a:cubicBezTo>
                    <a:pt x="7126" y="10870"/>
                    <a:pt x="7177" y="7982"/>
                    <a:pt x="6237" y="5128"/>
                  </a:cubicBezTo>
                  <a:cubicBezTo>
                    <a:pt x="5298" y="2290"/>
                    <a:pt x="3520" y="0"/>
                    <a:pt x="2119" y="51"/>
                  </a:cubicBezTo>
                  <a:cubicBezTo>
                    <a:pt x="512" y="103"/>
                    <a:pt x="0" y="3111"/>
                    <a:pt x="1213" y="6803"/>
                  </a:cubicBezTo>
                </a:path>
              </a:pathLst>
            </a:custGeom>
            <a:solidFill>
              <a:srgbClr val="F371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23"/>
            <p:cNvSpPr>
              <a:spLocks noChangeArrowheads="1"/>
            </p:cNvSpPr>
            <p:nvPr/>
          </p:nvSpPr>
          <p:spPr bwMode="auto">
            <a:xfrm>
              <a:off x="3303587" y="2135505"/>
              <a:ext cx="1593850" cy="2817812"/>
            </a:xfrm>
            <a:custGeom>
              <a:avLst/>
              <a:gdLst>
                <a:gd name="T0" fmla="*/ 718 w 4428"/>
                <a:gd name="T1" fmla="*/ 4290 h 7829"/>
                <a:gd name="T2" fmla="*/ 718 w 4428"/>
                <a:gd name="T3" fmla="*/ 4290 h 7829"/>
                <a:gd name="T4" fmla="*/ 3589 w 4428"/>
                <a:gd name="T5" fmla="*/ 7367 h 7829"/>
                <a:gd name="T6" fmla="*/ 3829 w 4428"/>
                <a:gd name="T7" fmla="*/ 3265 h 7829"/>
                <a:gd name="T8" fmla="*/ 1196 w 4428"/>
                <a:gd name="T9" fmla="*/ 104 h 7829"/>
                <a:gd name="T10" fmla="*/ 718 w 4428"/>
                <a:gd name="T11" fmla="*/ 4290 h 7829"/>
              </a:gdLst>
              <a:ahLst/>
              <a:cxnLst>
                <a:cxn ang="0">
                  <a:pos x="T0" y="T1"/>
                </a:cxn>
                <a:cxn ang="0">
                  <a:pos x="T2" y="T3"/>
                </a:cxn>
                <a:cxn ang="0">
                  <a:pos x="T4" y="T5"/>
                </a:cxn>
                <a:cxn ang="0">
                  <a:pos x="T6" y="T7"/>
                </a:cxn>
                <a:cxn ang="0">
                  <a:pos x="T8" y="T9"/>
                </a:cxn>
                <a:cxn ang="0">
                  <a:pos x="T10" y="T11"/>
                </a:cxn>
              </a:cxnLst>
              <a:rect l="0" t="0" r="r" b="b"/>
              <a:pathLst>
                <a:path w="4428" h="7829">
                  <a:moveTo>
                    <a:pt x="718" y="4290"/>
                  </a:moveTo>
                  <a:lnTo>
                    <a:pt x="718" y="4290"/>
                  </a:lnTo>
                  <a:cubicBezTo>
                    <a:pt x="1436" y="6461"/>
                    <a:pt x="2752" y="7828"/>
                    <a:pt x="3589" y="7367"/>
                  </a:cubicBezTo>
                  <a:cubicBezTo>
                    <a:pt x="4358" y="6939"/>
                    <a:pt x="4427" y="5127"/>
                    <a:pt x="3829" y="3265"/>
                  </a:cubicBezTo>
                  <a:cubicBezTo>
                    <a:pt x="3213" y="1402"/>
                    <a:pt x="2051" y="0"/>
                    <a:pt x="1196" y="104"/>
                  </a:cubicBezTo>
                  <a:cubicBezTo>
                    <a:pt x="239" y="240"/>
                    <a:pt x="0" y="2120"/>
                    <a:pt x="718" y="429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24"/>
            <p:cNvSpPr>
              <a:spLocks noChangeArrowheads="1"/>
            </p:cNvSpPr>
            <p:nvPr/>
          </p:nvSpPr>
          <p:spPr bwMode="auto">
            <a:xfrm>
              <a:off x="3784600" y="2843530"/>
              <a:ext cx="731837" cy="1304925"/>
            </a:xfrm>
            <a:custGeom>
              <a:avLst/>
              <a:gdLst>
                <a:gd name="T0" fmla="*/ 307 w 2034"/>
                <a:gd name="T1" fmla="*/ 2017 h 3624"/>
                <a:gd name="T2" fmla="*/ 307 w 2034"/>
                <a:gd name="T3" fmla="*/ 2017 h 3624"/>
                <a:gd name="T4" fmla="*/ 1606 w 2034"/>
                <a:gd name="T5" fmla="*/ 3452 h 3624"/>
                <a:gd name="T6" fmla="*/ 1743 w 2034"/>
                <a:gd name="T7" fmla="*/ 1539 h 3624"/>
                <a:gd name="T8" fmla="*/ 495 w 2034"/>
                <a:gd name="T9" fmla="*/ 103 h 3624"/>
                <a:gd name="T10" fmla="*/ 307 w 2034"/>
                <a:gd name="T11" fmla="*/ 2017 h 3624"/>
              </a:gdLst>
              <a:ahLst/>
              <a:cxnLst>
                <a:cxn ang="0">
                  <a:pos x="T0" y="T1"/>
                </a:cxn>
                <a:cxn ang="0">
                  <a:pos x="T2" y="T3"/>
                </a:cxn>
                <a:cxn ang="0">
                  <a:pos x="T4" y="T5"/>
                </a:cxn>
                <a:cxn ang="0">
                  <a:pos x="T6" y="T7"/>
                </a:cxn>
                <a:cxn ang="0">
                  <a:pos x="T8" y="T9"/>
                </a:cxn>
                <a:cxn ang="0">
                  <a:pos x="T10" y="T11"/>
                </a:cxn>
              </a:cxnLst>
              <a:rect l="0" t="0" r="r" b="b"/>
              <a:pathLst>
                <a:path w="2034" h="3624">
                  <a:moveTo>
                    <a:pt x="307" y="2017"/>
                  </a:moveTo>
                  <a:lnTo>
                    <a:pt x="307" y="2017"/>
                  </a:lnTo>
                  <a:cubicBezTo>
                    <a:pt x="631" y="2974"/>
                    <a:pt x="1212" y="3623"/>
                    <a:pt x="1606" y="3452"/>
                  </a:cubicBezTo>
                  <a:cubicBezTo>
                    <a:pt x="1982" y="3281"/>
                    <a:pt x="2033" y="2444"/>
                    <a:pt x="1743" y="1539"/>
                  </a:cubicBezTo>
                  <a:cubicBezTo>
                    <a:pt x="1453" y="649"/>
                    <a:pt x="906" y="0"/>
                    <a:pt x="495" y="103"/>
                  </a:cubicBezTo>
                  <a:cubicBezTo>
                    <a:pt x="85" y="188"/>
                    <a:pt x="0" y="1060"/>
                    <a:pt x="307" y="2017"/>
                  </a:cubicBezTo>
                </a:path>
              </a:pathLst>
            </a:custGeom>
            <a:solidFill>
              <a:srgbClr val="F371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25"/>
            <p:cNvSpPr>
              <a:spLocks noChangeArrowheads="1"/>
            </p:cNvSpPr>
            <p:nvPr/>
          </p:nvSpPr>
          <p:spPr bwMode="auto">
            <a:xfrm>
              <a:off x="4152900" y="3100705"/>
              <a:ext cx="646112" cy="381000"/>
            </a:xfrm>
            <a:custGeom>
              <a:avLst/>
              <a:gdLst>
                <a:gd name="T0" fmla="*/ 1658 w 1796"/>
                <a:gd name="T1" fmla="*/ 0 h 1060"/>
                <a:gd name="T2" fmla="*/ 1727 w 1796"/>
                <a:gd name="T3" fmla="*/ 119 h 1060"/>
                <a:gd name="T4" fmla="*/ 1795 w 1796"/>
                <a:gd name="T5" fmla="*/ 222 h 1060"/>
                <a:gd name="T6" fmla="*/ 0 w 1796"/>
                <a:gd name="T7" fmla="*/ 1059 h 1060"/>
                <a:gd name="T8" fmla="*/ 1658 w 1796"/>
                <a:gd name="T9" fmla="*/ 0 h 1060"/>
              </a:gdLst>
              <a:ahLst/>
              <a:cxnLst>
                <a:cxn ang="0">
                  <a:pos x="T0" y="T1"/>
                </a:cxn>
                <a:cxn ang="0">
                  <a:pos x="T2" y="T3"/>
                </a:cxn>
                <a:cxn ang="0">
                  <a:pos x="T4" y="T5"/>
                </a:cxn>
                <a:cxn ang="0">
                  <a:pos x="T6" y="T7"/>
                </a:cxn>
                <a:cxn ang="0">
                  <a:pos x="T8" y="T9"/>
                </a:cxn>
              </a:cxnLst>
              <a:rect l="0" t="0" r="r" b="b"/>
              <a:pathLst>
                <a:path w="1796" h="1060">
                  <a:moveTo>
                    <a:pt x="1658" y="0"/>
                  </a:moveTo>
                  <a:lnTo>
                    <a:pt x="1727" y="119"/>
                  </a:lnTo>
                  <a:lnTo>
                    <a:pt x="1795" y="222"/>
                  </a:lnTo>
                  <a:lnTo>
                    <a:pt x="0" y="1059"/>
                  </a:lnTo>
                  <a:lnTo>
                    <a:pt x="1658" y="0"/>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26"/>
            <p:cNvSpPr>
              <a:spLocks noChangeArrowheads="1"/>
            </p:cNvSpPr>
            <p:nvPr/>
          </p:nvSpPr>
          <p:spPr bwMode="auto">
            <a:xfrm>
              <a:off x="4749800" y="2995930"/>
              <a:ext cx="185737" cy="209550"/>
            </a:xfrm>
            <a:custGeom>
              <a:avLst/>
              <a:gdLst>
                <a:gd name="T0" fmla="*/ 257 w 514"/>
                <a:gd name="T1" fmla="*/ 0 h 583"/>
                <a:gd name="T2" fmla="*/ 257 w 514"/>
                <a:gd name="T3" fmla="*/ 0 h 583"/>
                <a:gd name="T4" fmla="*/ 376 w 514"/>
                <a:gd name="T5" fmla="*/ 240 h 583"/>
                <a:gd name="T6" fmla="*/ 513 w 514"/>
                <a:gd name="T7" fmla="*/ 479 h 583"/>
                <a:gd name="T8" fmla="*/ 137 w 514"/>
                <a:gd name="T9" fmla="*/ 513 h 583"/>
                <a:gd name="T10" fmla="*/ 69 w 514"/>
                <a:gd name="T11" fmla="*/ 410 h 583"/>
                <a:gd name="T12" fmla="*/ 0 w 514"/>
                <a:gd name="T13" fmla="*/ 291 h 583"/>
                <a:gd name="T14" fmla="*/ 257 w 514"/>
                <a:gd name="T15" fmla="*/ 0 h 5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583">
                  <a:moveTo>
                    <a:pt x="257" y="0"/>
                  </a:moveTo>
                  <a:lnTo>
                    <a:pt x="257" y="0"/>
                  </a:lnTo>
                  <a:cubicBezTo>
                    <a:pt x="376" y="240"/>
                    <a:pt x="376" y="240"/>
                    <a:pt x="376" y="240"/>
                  </a:cubicBezTo>
                  <a:cubicBezTo>
                    <a:pt x="513" y="479"/>
                    <a:pt x="513" y="479"/>
                    <a:pt x="513" y="479"/>
                  </a:cubicBezTo>
                  <a:cubicBezTo>
                    <a:pt x="513" y="479"/>
                    <a:pt x="325" y="582"/>
                    <a:pt x="137" y="513"/>
                  </a:cubicBezTo>
                  <a:cubicBezTo>
                    <a:pt x="69" y="410"/>
                    <a:pt x="69" y="410"/>
                    <a:pt x="69" y="410"/>
                  </a:cubicBezTo>
                  <a:cubicBezTo>
                    <a:pt x="0" y="291"/>
                    <a:pt x="0" y="291"/>
                    <a:pt x="0" y="291"/>
                  </a:cubicBezTo>
                  <a:cubicBezTo>
                    <a:pt x="51" y="86"/>
                    <a:pt x="257" y="0"/>
                    <a:pt x="257" y="0"/>
                  </a:cubicBezTo>
                </a:path>
              </a:pathLst>
            </a:custGeom>
            <a:solidFill>
              <a:srgbClr val="D9B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27"/>
            <p:cNvSpPr>
              <a:spLocks noChangeArrowheads="1"/>
            </p:cNvSpPr>
            <p:nvPr/>
          </p:nvSpPr>
          <p:spPr bwMode="auto">
            <a:xfrm>
              <a:off x="4841875" y="2886392"/>
              <a:ext cx="246062" cy="282575"/>
            </a:xfrm>
            <a:custGeom>
              <a:avLst/>
              <a:gdLst>
                <a:gd name="T0" fmla="*/ 324 w 684"/>
                <a:gd name="T1" fmla="*/ 0 h 787"/>
                <a:gd name="T2" fmla="*/ 496 w 684"/>
                <a:gd name="T3" fmla="*/ 325 h 787"/>
                <a:gd name="T4" fmla="*/ 683 w 684"/>
                <a:gd name="T5" fmla="*/ 666 h 787"/>
                <a:gd name="T6" fmla="*/ 256 w 684"/>
                <a:gd name="T7" fmla="*/ 786 h 787"/>
                <a:gd name="T8" fmla="*/ 119 w 684"/>
                <a:gd name="T9" fmla="*/ 547 h 787"/>
                <a:gd name="T10" fmla="*/ 0 w 684"/>
                <a:gd name="T11" fmla="*/ 307 h 787"/>
                <a:gd name="T12" fmla="*/ 324 w 684"/>
                <a:gd name="T13" fmla="*/ 0 h 787"/>
              </a:gdLst>
              <a:ahLst/>
              <a:cxnLst>
                <a:cxn ang="0">
                  <a:pos x="T0" y="T1"/>
                </a:cxn>
                <a:cxn ang="0">
                  <a:pos x="T2" y="T3"/>
                </a:cxn>
                <a:cxn ang="0">
                  <a:pos x="T4" y="T5"/>
                </a:cxn>
                <a:cxn ang="0">
                  <a:pos x="T6" y="T7"/>
                </a:cxn>
                <a:cxn ang="0">
                  <a:pos x="T8" y="T9"/>
                </a:cxn>
                <a:cxn ang="0">
                  <a:pos x="T10" y="T11"/>
                </a:cxn>
                <a:cxn ang="0">
                  <a:pos x="T12" y="T13"/>
                </a:cxn>
              </a:cxnLst>
              <a:rect l="0" t="0" r="r" b="b"/>
              <a:pathLst>
                <a:path w="684" h="787">
                  <a:moveTo>
                    <a:pt x="324" y="0"/>
                  </a:moveTo>
                  <a:lnTo>
                    <a:pt x="496" y="325"/>
                  </a:lnTo>
                  <a:lnTo>
                    <a:pt x="683" y="666"/>
                  </a:lnTo>
                  <a:lnTo>
                    <a:pt x="256" y="786"/>
                  </a:lnTo>
                  <a:lnTo>
                    <a:pt x="119" y="547"/>
                  </a:lnTo>
                  <a:lnTo>
                    <a:pt x="0" y="307"/>
                  </a:lnTo>
                  <a:lnTo>
                    <a:pt x="324" y="0"/>
                  </a:lnTo>
                </a:path>
              </a:pathLst>
            </a:custGeom>
            <a:solidFill>
              <a:srgbClr val="BCA4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28"/>
            <p:cNvSpPr>
              <a:spLocks noChangeArrowheads="1"/>
            </p:cNvSpPr>
            <p:nvPr/>
          </p:nvSpPr>
          <p:spPr bwMode="auto">
            <a:xfrm>
              <a:off x="6048375" y="2240280"/>
              <a:ext cx="252412" cy="282575"/>
            </a:xfrm>
            <a:custGeom>
              <a:avLst/>
              <a:gdLst>
                <a:gd name="T0" fmla="*/ 445 w 703"/>
                <a:gd name="T1" fmla="*/ 0 h 787"/>
                <a:gd name="T2" fmla="*/ 565 w 703"/>
                <a:gd name="T3" fmla="*/ 239 h 787"/>
                <a:gd name="T4" fmla="*/ 702 w 703"/>
                <a:gd name="T5" fmla="*/ 479 h 787"/>
                <a:gd name="T6" fmla="*/ 377 w 703"/>
                <a:gd name="T7" fmla="*/ 786 h 787"/>
                <a:gd name="T8" fmla="*/ 188 w 703"/>
                <a:gd name="T9" fmla="*/ 444 h 787"/>
                <a:gd name="T10" fmla="*/ 0 w 703"/>
                <a:gd name="T11" fmla="*/ 120 h 787"/>
                <a:gd name="T12" fmla="*/ 445 w 703"/>
                <a:gd name="T13" fmla="*/ 0 h 787"/>
              </a:gdLst>
              <a:ahLst/>
              <a:cxnLst>
                <a:cxn ang="0">
                  <a:pos x="T0" y="T1"/>
                </a:cxn>
                <a:cxn ang="0">
                  <a:pos x="T2" y="T3"/>
                </a:cxn>
                <a:cxn ang="0">
                  <a:pos x="T4" y="T5"/>
                </a:cxn>
                <a:cxn ang="0">
                  <a:pos x="T6" y="T7"/>
                </a:cxn>
                <a:cxn ang="0">
                  <a:pos x="T8" y="T9"/>
                </a:cxn>
                <a:cxn ang="0">
                  <a:pos x="T10" y="T11"/>
                </a:cxn>
                <a:cxn ang="0">
                  <a:pos x="T12" y="T13"/>
                </a:cxn>
              </a:cxnLst>
              <a:rect l="0" t="0" r="r" b="b"/>
              <a:pathLst>
                <a:path w="703" h="787">
                  <a:moveTo>
                    <a:pt x="445" y="0"/>
                  </a:moveTo>
                  <a:lnTo>
                    <a:pt x="565" y="239"/>
                  </a:lnTo>
                  <a:lnTo>
                    <a:pt x="702" y="479"/>
                  </a:lnTo>
                  <a:lnTo>
                    <a:pt x="377" y="786"/>
                  </a:lnTo>
                  <a:lnTo>
                    <a:pt x="188" y="444"/>
                  </a:lnTo>
                  <a:lnTo>
                    <a:pt x="0" y="120"/>
                  </a:lnTo>
                  <a:lnTo>
                    <a:pt x="445" y="0"/>
                  </a:lnTo>
                </a:path>
              </a:pathLst>
            </a:custGeom>
            <a:solidFill>
              <a:srgbClr val="BCA4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29"/>
            <p:cNvSpPr>
              <a:spLocks noChangeArrowheads="1"/>
            </p:cNvSpPr>
            <p:nvPr/>
          </p:nvSpPr>
          <p:spPr bwMode="auto">
            <a:xfrm>
              <a:off x="4959350" y="2283142"/>
              <a:ext cx="1225550" cy="842963"/>
            </a:xfrm>
            <a:custGeom>
              <a:avLst/>
              <a:gdLst>
                <a:gd name="T0" fmla="*/ 3025 w 3403"/>
                <a:gd name="T1" fmla="*/ 0 h 2342"/>
                <a:gd name="T2" fmla="*/ 3213 w 3403"/>
                <a:gd name="T3" fmla="*/ 324 h 2342"/>
                <a:gd name="T4" fmla="*/ 3402 w 3403"/>
                <a:gd name="T5" fmla="*/ 666 h 2342"/>
                <a:gd name="T6" fmla="*/ 359 w 3403"/>
                <a:gd name="T7" fmla="*/ 2341 h 2342"/>
                <a:gd name="T8" fmla="*/ 172 w 3403"/>
                <a:gd name="T9" fmla="*/ 2000 h 2342"/>
                <a:gd name="T10" fmla="*/ 0 w 3403"/>
                <a:gd name="T11" fmla="*/ 1675 h 2342"/>
                <a:gd name="T12" fmla="*/ 3025 w 3403"/>
                <a:gd name="T13" fmla="*/ 0 h 2342"/>
              </a:gdLst>
              <a:ahLst/>
              <a:cxnLst>
                <a:cxn ang="0">
                  <a:pos x="T0" y="T1"/>
                </a:cxn>
                <a:cxn ang="0">
                  <a:pos x="T2" y="T3"/>
                </a:cxn>
                <a:cxn ang="0">
                  <a:pos x="T4" y="T5"/>
                </a:cxn>
                <a:cxn ang="0">
                  <a:pos x="T6" y="T7"/>
                </a:cxn>
                <a:cxn ang="0">
                  <a:pos x="T8" y="T9"/>
                </a:cxn>
                <a:cxn ang="0">
                  <a:pos x="T10" y="T11"/>
                </a:cxn>
                <a:cxn ang="0">
                  <a:pos x="T12" y="T13"/>
                </a:cxn>
              </a:cxnLst>
              <a:rect l="0" t="0" r="r" b="b"/>
              <a:pathLst>
                <a:path w="3403" h="2342">
                  <a:moveTo>
                    <a:pt x="3025" y="0"/>
                  </a:moveTo>
                  <a:lnTo>
                    <a:pt x="3213" y="324"/>
                  </a:lnTo>
                  <a:lnTo>
                    <a:pt x="3402" y="666"/>
                  </a:lnTo>
                  <a:lnTo>
                    <a:pt x="359" y="2341"/>
                  </a:lnTo>
                  <a:lnTo>
                    <a:pt x="172" y="2000"/>
                  </a:lnTo>
                  <a:lnTo>
                    <a:pt x="0" y="1675"/>
                  </a:lnTo>
                  <a:lnTo>
                    <a:pt x="3025" y="0"/>
                  </a:lnTo>
                </a:path>
              </a:pathLst>
            </a:custGeom>
            <a:solidFill>
              <a:srgbClr val="D9B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30"/>
            <p:cNvSpPr>
              <a:spLocks noChangeArrowheads="1"/>
            </p:cNvSpPr>
            <p:nvPr/>
          </p:nvSpPr>
          <p:spPr bwMode="auto">
            <a:xfrm>
              <a:off x="7499350" y="511492"/>
              <a:ext cx="1433512" cy="1127125"/>
            </a:xfrm>
            <a:custGeom>
              <a:avLst/>
              <a:gdLst>
                <a:gd name="T0" fmla="*/ 0 w 3984"/>
                <a:gd name="T1" fmla="*/ 3128 h 3129"/>
                <a:gd name="T2" fmla="*/ 0 w 3984"/>
                <a:gd name="T3" fmla="*/ 3128 h 3129"/>
                <a:gd name="T4" fmla="*/ 702 w 3984"/>
                <a:gd name="T5" fmla="*/ 1009 h 3129"/>
                <a:gd name="T6" fmla="*/ 1180 w 3984"/>
                <a:gd name="T7" fmla="*/ 531 h 3129"/>
                <a:gd name="T8" fmla="*/ 2359 w 3984"/>
                <a:gd name="T9" fmla="*/ 0 h 3129"/>
                <a:gd name="T10" fmla="*/ 3983 w 3984"/>
                <a:gd name="T11" fmla="*/ 940 h 3129"/>
                <a:gd name="T12" fmla="*/ 0 w 3984"/>
                <a:gd name="T13" fmla="*/ 3128 h 3129"/>
              </a:gdLst>
              <a:ahLst/>
              <a:cxnLst>
                <a:cxn ang="0">
                  <a:pos x="T0" y="T1"/>
                </a:cxn>
                <a:cxn ang="0">
                  <a:pos x="T2" y="T3"/>
                </a:cxn>
                <a:cxn ang="0">
                  <a:pos x="T4" y="T5"/>
                </a:cxn>
                <a:cxn ang="0">
                  <a:pos x="T6" y="T7"/>
                </a:cxn>
                <a:cxn ang="0">
                  <a:pos x="T8" y="T9"/>
                </a:cxn>
                <a:cxn ang="0">
                  <a:pos x="T10" y="T11"/>
                </a:cxn>
                <a:cxn ang="0">
                  <a:pos x="T12" y="T13"/>
                </a:cxn>
              </a:cxnLst>
              <a:rect l="0" t="0" r="r" b="b"/>
              <a:pathLst>
                <a:path w="3984" h="3129">
                  <a:moveTo>
                    <a:pt x="0" y="3128"/>
                  </a:moveTo>
                  <a:lnTo>
                    <a:pt x="0" y="3128"/>
                  </a:lnTo>
                  <a:cubicBezTo>
                    <a:pt x="0" y="3128"/>
                    <a:pt x="616" y="1180"/>
                    <a:pt x="702" y="1009"/>
                  </a:cubicBezTo>
                  <a:cubicBezTo>
                    <a:pt x="787" y="821"/>
                    <a:pt x="787" y="787"/>
                    <a:pt x="1180" y="531"/>
                  </a:cubicBezTo>
                  <a:cubicBezTo>
                    <a:pt x="1573" y="274"/>
                    <a:pt x="2103" y="0"/>
                    <a:pt x="2359" y="0"/>
                  </a:cubicBezTo>
                  <a:cubicBezTo>
                    <a:pt x="2787" y="0"/>
                    <a:pt x="3983" y="940"/>
                    <a:pt x="3983" y="940"/>
                  </a:cubicBezTo>
                  <a:lnTo>
                    <a:pt x="0" y="3128"/>
                  </a:lnTo>
                </a:path>
              </a:pathLst>
            </a:custGeom>
            <a:solidFill>
              <a:srgbClr val="8DC6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31"/>
            <p:cNvSpPr>
              <a:spLocks noChangeArrowheads="1"/>
            </p:cNvSpPr>
            <p:nvPr/>
          </p:nvSpPr>
          <p:spPr bwMode="auto">
            <a:xfrm>
              <a:off x="7499350" y="849630"/>
              <a:ext cx="1489075" cy="1003300"/>
            </a:xfrm>
            <a:custGeom>
              <a:avLst/>
              <a:gdLst>
                <a:gd name="T0" fmla="*/ 0 w 4138"/>
                <a:gd name="T1" fmla="*/ 2188 h 2788"/>
                <a:gd name="T2" fmla="*/ 0 w 4138"/>
                <a:gd name="T3" fmla="*/ 2188 h 2788"/>
                <a:gd name="T4" fmla="*/ 2171 w 4138"/>
                <a:gd name="T5" fmla="*/ 2735 h 2788"/>
                <a:gd name="T6" fmla="*/ 2837 w 4138"/>
                <a:gd name="T7" fmla="*/ 2581 h 2788"/>
                <a:gd name="T8" fmla="*/ 3915 w 4138"/>
                <a:gd name="T9" fmla="*/ 1863 h 2788"/>
                <a:gd name="T10" fmla="*/ 3983 w 4138"/>
                <a:gd name="T11" fmla="*/ 0 h 2788"/>
                <a:gd name="T12" fmla="*/ 0 w 4138"/>
                <a:gd name="T13" fmla="*/ 2188 h 2788"/>
              </a:gdLst>
              <a:ahLst/>
              <a:cxnLst>
                <a:cxn ang="0">
                  <a:pos x="T0" y="T1"/>
                </a:cxn>
                <a:cxn ang="0">
                  <a:pos x="T2" y="T3"/>
                </a:cxn>
                <a:cxn ang="0">
                  <a:pos x="T4" y="T5"/>
                </a:cxn>
                <a:cxn ang="0">
                  <a:pos x="T6" y="T7"/>
                </a:cxn>
                <a:cxn ang="0">
                  <a:pos x="T8" y="T9"/>
                </a:cxn>
                <a:cxn ang="0">
                  <a:pos x="T10" y="T11"/>
                </a:cxn>
                <a:cxn ang="0">
                  <a:pos x="T12" y="T13"/>
                </a:cxn>
              </a:cxnLst>
              <a:rect l="0" t="0" r="r" b="b"/>
              <a:pathLst>
                <a:path w="4138" h="2788">
                  <a:moveTo>
                    <a:pt x="0" y="2188"/>
                  </a:moveTo>
                  <a:lnTo>
                    <a:pt x="0" y="2188"/>
                  </a:lnTo>
                  <a:cubicBezTo>
                    <a:pt x="0" y="2188"/>
                    <a:pt x="1983" y="2701"/>
                    <a:pt x="2171" y="2735"/>
                  </a:cubicBezTo>
                  <a:cubicBezTo>
                    <a:pt x="2376" y="2752"/>
                    <a:pt x="2411" y="2787"/>
                    <a:pt x="2837" y="2581"/>
                  </a:cubicBezTo>
                  <a:cubicBezTo>
                    <a:pt x="3265" y="2376"/>
                    <a:pt x="3760" y="2086"/>
                    <a:pt x="3915" y="1863"/>
                  </a:cubicBezTo>
                  <a:cubicBezTo>
                    <a:pt x="4137" y="1504"/>
                    <a:pt x="3983" y="0"/>
                    <a:pt x="3983" y="0"/>
                  </a:cubicBezTo>
                  <a:lnTo>
                    <a:pt x="0" y="2188"/>
                  </a:lnTo>
                </a:path>
              </a:pathLst>
            </a:custGeom>
            <a:solidFill>
              <a:srgbClr val="0094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32"/>
            <p:cNvSpPr>
              <a:spLocks noChangeArrowheads="1"/>
            </p:cNvSpPr>
            <p:nvPr/>
          </p:nvSpPr>
          <p:spPr bwMode="auto">
            <a:xfrm>
              <a:off x="6208712" y="1403667"/>
              <a:ext cx="1692275" cy="1009650"/>
            </a:xfrm>
            <a:custGeom>
              <a:avLst/>
              <a:gdLst>
                <a:gd name="T0" fmla="*/ 4272 w 4700"/>
                <a:gd name="T1" fmla="*/ 86 h 2804"/>
                <a:gd name="T2" fmla="*/ 4649 w 4700"/>
                <a:gd name="T3" fmla="*/ 0 h 2804"/>
                <a:gd name="T4" fmla="*/ 4666 w 4700"/>
                <a:gd name="T5" fmla="*/ 51 h 2804"/>
                <a:gd name="T6" fmla="*/ 4699 w 4700"/>
                <a:gd name="T7" fmla="*/ 103 h 2804"/>
                <a:gd name="T8" fmla="*/ 4426 w 4700"/>
                <a:gd name="T9" fmla="*/ 376 h 2804"/>
                <a:gd name="T10" fmla="*/ 257 w 4700"/>
                <a:gd name="T11" fmla="*/ 2803 h 2804"/>
                <a:gd name="T12" fmla="*/ 120 w 4700"/>
                <a:gd name="T13" fmla="*/ 2563 h 2804"/>
                <a:gd name="T14" fmla="*/ 0 w 4700"/>
                <a:gd name="T15" fmla="*/ 2324 h 2804"/>
                <a:gd name="T16" fmla="*/ 4272 w 4700"/>
                <a:gd name="T17" fmla="*/ 86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0" h="2804">
                  <a:moveTo>
                    <a:pt x="4272" y="86"/>
                  </a:moveTo>
                  <a:lnTo>
                    <a:pt x="4649" y="0"/>
                  </a:lnTo>
                  <a:lnTo>
                    <a:pt x="4666" y="51"/>
                  </a:lnTo>
                  <a:lnTo>
                    <a:pt x="4699" y="103"/>
                  </a:lnTo>
                  <a:lnTo>
                    <a:pt x="4426" y="376"/>
                  </a:lnTo>
                  <a:lnTo>
                    <a:pt x="257" y="2803"/>
                  </a:lnTo>
                  <a:lnTo>
                    <a:pt x="120" y="2563"/>
                  </a:lnTo>
                  <a:lnTo>
                    <a:pt x="0" y="2324"/>
                  </a:lnTo>
                  <a:lnTo>
                    <a:pt x="4272" y="86"/>
                  </a:lnTo>
                </a:path>
              </a:pathLst>
            </a:custGeom>
            <a:solidFill>
              <a:srgbClr val="39B54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 name="Group 7"/>
          <p:cNvGrpSpPr/>
          <p:nvPr/>
        </p:nvGrpSpPr>
        <p:grpSpPr>
          <a:xfrm>
            <a:off x="4594223" y="3794666"/>
            <a:ext cx="2187577" cy="2301334"/>
            <a:chOff x="4724400" y="4488363"/>
            <a:chExt cx="2187577" cy="2301334"/>
          </a:xfrm>
        </p:grpSpPr>
        <p:sp>
          <p:nvSpPr>
            <p:cNvPr id="86" name="Content Placeholder 19"/>
            <p:cNvSpPr txBox="1">
              <a:spLocks/>
            </p:cNvSpPr>
            <p:nvPr/>
          </p:nvSpPr>
          <p:spPr>
            <a:xfrm>
              <a:off x="4844824" y="6096000"/>
              <a:ext cx="1946728" cy="693697"/>
            </a:xfrm>
            <a:prstGeom prst="rect">
              <a:avLst/>
            </a:prstGeom>
          </p:spPr>
          <p:txBody>
            <a:bodyPr vert="horz" lIns="68584" tIns="34292" rIns="68584" bIns="3429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latin typeface="Trebuchet MS" charset="0"/>
                  <a:ea typeface="Trebuchet MS" charset="0"/>
                  <a:cs typeface="Trebuchet MS" charset="0"/>
                </a:rPr>
                <a:t>Within 1-5 years</a:t>
              </a:r>
            </a:p>
          </p:txBody>
        </p:sp>
        <p:sp>
          <p:nvSpPr>
            <p:cNvPr id="87" name="TextBox 86"/>
            <p:cNvSpPr txBox="1"/>
            <p:nvPr/>
          </p:nvSpPr>
          <p:spPr>
            <a:xfrm>
              <a:off x="4724400" y="5743181"/>
              <a:ext cx="2187577" cy="377030"/>
            </a:xfrm>
            <a:prstGeom prst="rect">
              <a:avLst/>
            </a:prstGeom>
            <a:noFill/>
          </p:spPr>
          <p:txBody>
            <a:bodyPr wrap="square" lIns="68584" tIns="34292" rIns="68584" bIns="34292" rtlCol="0">
              <a:spAutoFit/>
            </a:bodyPr>
            <a:lstStyle/>
            <a:p>
              <a:pPr algn="ctr"/>
              <a:r>
                <a:rPr lang="id-ID" sz="2000" b="1" spc="50" dirty="0">
                  <a:solidFill>
                    <a:schemeClr val="accent3"/>
                  </a:solidFill>
                  <a:latin typeface="Trebuchet MS" charset="0"/>
                  <a:ea typeface="Trebuchet MS" charset="0"/>
                  <a:cs typeface="Trebuchet MS" charset="0"/>
                </a:rPr>
                <a:t>INTERMEDIATE</a:t>
              </a:r>
              <a:endParaRPr lang="en-US" sz="2000" b="1" spc="50" dirty="0">
                <a:solidFill>
                  <a:schemeClr val="accent3"/>
                </a:solidFill>
                <a:latin typeface="Trebuchet MS" charset="0"/>
                <a:ea typeface="Trebuchet MS" charset="0"/>
                <a:cs typeface="Trebuchet MS" charset="0"/>
              </a:endParaRPr>
            </a:p>
          </p:txBody>
        </p:sp>
        <p:grpSp>
          <p:nvGrpSpPr>
            <p:cNvPr id="74" name="Group 73"/>
            <p:cNvGrpSpPr/>
            <p:nvPr/>
          </p:nvGrpSpPr>
          <p:grpSpPr>
            <a:xfrm>
              <a:off x="5239236" y="4488363"/>
              <a:ext cx="1157904" cy="1157848"/>
              <a:chOff x="3370706" y="4495774"/>
              <a:chExt cx="1157904" cy="1157848"/>
            </a:xfrm>
          </p:grpSpPr>
          <p:sp>
            <p:nvSpPr>
              <p:cNvPr id="75" name="Freeform 13"/>
              <p:cNvSpPr>
                <a:spLocks noChangeArrowheads="1"/>
              </p:cNvSpPr>
              <p:nvPr/>
            </p:nvSpPr>
            <p:spPr bwMode="auto">
              <a:xfrm>
                <a:off x="3370706" y="4495774"/>
                <a:ext cx="1157904" cy="1157848"/>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76" name="Freeform 14"/>
              <p:cNvSpPr>
                <a:spLocks noChangeArrowheads="1"/>
              </p:cNvSpPr>
              <p:nvPr/>
            </p:nvSpPr>
            <p:spPr bwMode="auto">
              <a:xfrm>
                <a:off x="3456007" y="4581071"/>
                <a:ext cx="987303" cy="987255"/>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77" name="Freeform 15"/>
              <p:cNvSpPr>
                <a:spLocks noChangeArrowheads="1"/>
              </p:cNvSpPr>
              <p:nvPr/>
            </p:nvSpPr>
            <p:spPr bwMode="auto">
              <a:xfrm>
                <a:off x="3533606" y="4658646"/>
                <a:ext cx="832104" cy="832104"/>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78" name="Freeform 16"/>
              <p:cNvSpPr>
                <a:spLocks noChangeArrowheads="1"/>
              </p:cNvSpPr>
              <p:nvPr/>
            </p:nvSpPr>
            <p:spPr bwMode="auto">
              <a:xfrm>
                <a:off x="3615902" y="4740942"/>
                <a:ext cx="667512" cy="66751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79" name="TextBox 78"/>
              <p:cNvSpPr txBox="1"/>
              <p:nvPr/>
            </p:nvSpPr>
            <p:spPr>
              <a:xfrm>
                <a:off x="3714459" y="4709048"/>
                <a:ext cx="457200" cy="707886"/>
              </a:xfrm>
              <a:prstGeom prst="rect">
                <a:avLst/>
              </a:prstGeom>
              <a:noFill/>
            </p:spPr>
            <p:txBody>
              <a:bodyPr wrap="square" rtlCol="0">
                <a:spAutoFit/>
              </a:bodyPr>
              <a:lstStyle/>
              <a:p>
                <a:r>
                  <a:rPr lang="en-US" sz="4000" b="1" dirty="0">
                    <a:solidFill>
                      <a:schemeClr val="accent3"/>
                    </a:solidFill>
                    <a:latin typeface="Lato Black" charset="0"/>
                    <a:ea typeface="Lato Black" charset="0"/>
                    <a:cs typeface="Lato Black" charset="0"/>
                  </a:rPr>
                  <a:t>2</a:t>
                </a:r>
              </a:p>
            </p:txBody>
          </p:sp>
        </p:grpSp>
      </p:grpSp>
      <p:grpSp>
        <p:nvGrpSpPr>
          <p:cNvPr id="7" name="Group 6"/>
          <p:cNvGrpSpPr/>
          <p:nvPr/>
        </p:nvGrpSpPr>
        <p:grpSpPr>
          <a:xfrm>
            <a:off x="2384423" y="3794666"/>
            <a:ext cx="2187577" cy="2301334"/>
            <a:chOff x="2514600" y="4488363"/>
            <a:chExt cx="2187577" cy="2301334"/>
          </a:xfrm>
        </p:grpSpPr>
        <p:sp>
          <p:nvSpPr>
            <p:cNvPr id="49" name="Content Placeholder 19"/>
            <p:cNvSpPr txBox="1">
              <a:spLocks/>
            </p:cNvSpPr>
            <p:nvPr/>
          </p:nvSpPr>
          <p:spPr>
            <a:xfrm>
              <a:off x="2635024" y="6096000"/>
              <a:ext cx="1946728" cy="693697"/>
            </a:xfrm>
            <a:prstGeom prst="rect">
              <a:avLst/>
            </a:prstGeom>
          </p:spPr>
          <p:txBody>
            <a:bodyPr vert="horz" lIns="68584" tIns="34292" rIns="68584" bIns="3429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latin typeface="Trebuchet MS" charset="0"/>
                  <a:ea typeface="Trebuchet MS" charset="0"/>
                  <a:cs typeface="Trebuchet MS" charset="0"/>
                </a:rPr>
                <a:t>Within 6 months</a:t>
              </a:r>
            </a:p>
          </p:txBody>
        </p:sp>
        <p:grpSp>
          <p:nvGrpSpPr>
            <p:cNvPr id="3" name="Group 2"/>
            <p:cNvGrpSpPr/>
            <p:nvPr/>
          </p:nvGrpSpPr>
          <p:grpSpPr>
            <a:xfrm>
              <a:off x="3029436" y="4488363"/>
              <a:ext cx="1157904" cy="1157848"/>
              <a:chOff x="3370706" y="4495774"/>
              <a:chExt cx="1157904" cy="1157848"/>
            </a:xfrm>
          </p:grpSpPr>
          <p:sp>
            <p:nvSpPr>
              <p:cNvPr id="65" name="Freeform 13"/>
              <p:cNvSpPr>
                <a:spLocks noChangeArrowheads="1"/>
              </p:cNvSpPr>
              <p:nvPr/>
            </p:nvSpPr>
            <p:spPr bwMode="auto">
              <a:xfrm>
                <a:off x="3370706" y="4495774"/>
                <a:ext cx="1157904" cy="1157848"/>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66" name="Freeform 14"/>
              <p:cNvSpPr>
                <a:spLocks noChangeArrowheads="1"/>
              </p:cNvSpPr>
              <p:nvPr/>
            </p:nvSpPr>
            <p:spPr bwMode="auto">
              <a:xfrm>
                <a:off x="3456007" y="4581071"/>
                <a:ext cx="987303" cy="987255"/>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67" name="Freeform 15"/>
              <p:cNvSpPr>
                <a:spLocks noChangeArrowheads="1"/>
              </p:cNvSpPr>
              <p:nvPr/>
            </p:nvSpPr>
            <p:spPr bwMode="auto">
              <a:xfrm>
                <a:off x="3533606" y="4658646"/>
                <a:ext cx="832104" cy="832104"/>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84" name="Freeform 16"/>
              <p:cNvSpPr>
                <a:spLocks noChangeArrowheads="1"/>
              </p:cNvSpPr>
              <p:nvPr/>
            </p:nvSpPr>
            <p:spPr bwMode="auto">
              <a:xfrm>
                <a:off x="3615902" y="4740942"/>
                <a:ext cx="667512" cy="66751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2" name="TextBox 1"/>
              <p:cNvSpPr txBox="1"/>
              <p:nvPr/>
            </p:nvSpPr>
            <p:spPr>
              <a:xfrm>
                <a:off x="3714459" y="4709048"/>
                <a:ext cx="457200" cy="707886"/>
              </a:xfrm>
              <a:prstGeom prst="rect">
                <a:avLst/>
              </a:prstGeom>
              <a:noFill/>
            </p:spPr>
            <p:txBody>
              <a:bodyPr wrap="square" rtlCol="0">
                <a:spAutoFit/>
              </a:bodyPr>
              <a:lstStyle/>
              <a:p>
                <a:r>
                  <a:rPr lang="en-US" sz="4000" b="1" dirty="0">
                    <a:solidFill>
                      <a:schemeClr val="accent5"/>
                    </a:solidFill>
                    <a:latin typeface="Lato Black" charset="0"/>
                    <a:ea typeface="Lato Black" charset="0"/>
                    <a:cs typeface="Lato Black" charset="0"/>
                  </a:rPr>
                  <a:t>1</a:t>
                </a:r>
              </a:p>
            </p:txBody>
          </p:sp>
        </p:grpSp>
        <p:sp>
          <p:nvSpPr>
            <p:cNvPr id="85" name="TextBox 84"/>
            <p:cNvSpPr txBox="1"/>
            <p:nvPr/>
          </p:nvSpPr>
          <p:spPr>
            <a:xfrm>
              <a:off x="2514600" y="5743181"/>
              <a:ext cx="2187577" cy="377030"/>
            </a:xfrm>
            <a:prstGeom prst="rect">
              <a:avLst/>
            </a:prstGeom>
            <a:noFill/>
          </p:spPr>
          <p:txBody>
            <a:bodyPr wrap="square" lIns="68584" tIns="34292" rIns="68584" bIns="34292" rtlCol="0">
              <a:spAutoFit/>
            </a:bodyPr>
            <a:lstStyle/>
            <a:p>
              <a:pPr algn="ctr"/>
              <a:r>
                <a:rPr lang="id-ID" sz="2000" b="1" spc="50" dirty="0">
                  <a:solidFill>
                    <a:schemeClr val="accent5"/>
                  </a:solidFill>
                  <a:latin typeface="Trebuchet MS" charset="0"/>
                  <a:ea typeface="Trebuchet MS" charset="0"/>
                  <a:cs typeface="Trebuchet MS" charset="0"/>
                </a:rPr>
                <a:t>SHORT TERM</a:t>
              </a:r>
              <a:endParaRPr lang="en-US" sz="2000" b="1" spc="50" dirty="0">
                <a:solidFill>
                  <a:schemeClr val="accent5"/>
                </a:solidFill>
                <a:latin typeface="Trebuchet MS" charset="0"/>
                <a:ea typeface="Trebuchet MS" charset="0"/>
                <a:cs typeface="Trebuchet MS" charset="0"/>
              </a:endParaRPr>
            </a:p>
          </p:txBody>
        </p:sp>
      </p:grpSp>
      <p:grpSp>
        <p:nvGrpSpPr>
          <p:cNvPr id="9" name="Group 8"/>
          <p:cNvGrpSpPr/>
          <p:nvPr/>
        </p:nvGrpSpPr>
        <p:grpSpPr>
          <a:xfrm>
            <a:off x="6804023" y="3794666"/>
            <a:ext cx="2187577" cy="2301334"/>
            <a:chOff x="6934200" y="4488363"/>
            <a:chExt cx="2187577" cy="2301334"/>
          </a:xfrm>
        </p:grpSpPr>
        <p:sp>
          <p:nvSpPr>
            <p:cNvPr id="100" name="Content Placeholder 19"/>
            <p:cNvSpPr txBox="1">
              <a:spLocks/>
            </p:cNvSpPr>
            <p:nvPr/>
          </p:nvSpPr>
          <p:spPr>
            <a:xfrm>
              <a:off x="7054624" y="6096000"/>
              <a:ext cx="1946728" cy="693697"/>
            </a:xfrm>
            <a:prstGeom prst="rect">
              <a:avLst/>
            </a:prstGeom>
          </p:spPr>
          <p:txBody>
            <a:bodyPr vert="horz" lIns="68584" tIns="34292" rIns="68584" bIns="3429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latin typeface="Trebuchet MS" charset="0"/>
                  <a:ea typeface="Trebuchet MS" charset="0"/>
                  <a:cs typeface="Trebuchet MS" charset="0"/>
                </a:rPr>
                <a:t>Longer than 5 years</a:t>
              </a:r>
            </a:p>
          </p:txBody>
        </p:sp>
        <p:grpSp>
          <p:nvGrpSpPr>
            <p:cNvPr id="80" name="Group 79"/>
            <p:cNvGrpSpPr/>
            <p:nvPr/>
          </p:nvGrpSpPr>
          <p:grpSpPr>
            <a:xfrm>
              <a:off x="7449036" y="4488363"/>
              <a:ext cx="1157904" cy="1157848"/>
              <a:chOff x="3370706" y="4495774"/>
              <a:chExt cx="1157904" cy="1157848"/>
            </a:xfrm>
          </p:grpSpPr>
          <p:sp>
            <p:nvSpPr>
              <p:cNvPr id="81" name="Freeform 13"/>
              <p:cNvSpPr>
                <a:spLocks noChangeArrowheads="1"/>
              </p:cNvSpPr>
              <p:nvPr/>
            </p:nvSpPr>
            <p:spPr bwMode="auto">
              <a:xfrm>
                <a:off x="3370706" y="4495774"/>
                <a:ext cx="1157904" cy="1157848"/>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82" name="Freeform 14"/>
              <p:cNvSpPr>
                <a:spLocks noChangeArrowheads="1"/>
              </p:cNvSpPr>
              <p:nvPr/>
            </p:nvSpPr>
            <p:spPr bwMode="auto">
              <a:xfrm>
                <a:off x="3456007" y="4581071"/>
                <a:ext cx="987303" cy="987255"/>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83" name="Freeform 15"/>
              <p:cNvSpPr>
                <a:spLocks noChangeArrowheads="1"/>
              </p:cNvSpPr>
              <p:nvPr/>
            </p:nvSpPr>
            <p:spPr bwMode="auto">
              <a:xfrm>
                <a:off x="3533606" y="4658646"/>
                <a:ext cx="832104" cy="832104"/>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88" name="Freeform 16"/>
              <p:cNvSpPr>
                <a:spLocks noChangeArrowheads="1"/>
              </p:cNvSpPr>
              <p:nvPr/>
            </p:nvSpPr>
            <p:spPr bwMode="auto">
              <a:xfrm>
                <a:off x="3615902" y="4740942"/>
                <a:ext cx="667512" cy="66751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sz="675"/>
              </a:p>
            </p:txBody>
          </p:sp>
          <p:sp>
            <p:nvSpPr>
              <p:cNvPr id="89" name="TextBox 88"/>
              <p:cNvSpPr txBox="1"/>
              <p:nvPr/>
            </p:nvSpPr>
            <p:spPr>
              <a:xfrm>
                <a:off x="3714459" y="4709048"/>
                <a:ext cx="457200" cy="707886"/>
              </a:xfrm>
              <a:prstGeom prst="rect">
                <a:avLst/>
              </a:prstGeom>
              <a:noFill/>
            </p:spPr>
            <p:txBody>
              <a:bodyPr wrap="square" rtlCol="0">
                <a:spAutoFit/>
              </a:bodyPr>
              <a:lstStyle/>
              <a:p>
                <a:r>
                  <a:rPr lang="en-US" sz="4000" b="1" dirty="0">
                    <a:solidFill>
                      <a:schemeClr val="accent1"/>
                    </a:solidFill>
                    <a:latin typeface="Lato Black" charset="0"/>
                    <a:ea typeface="Lato Black" charset="0"/>
                    <a:cs typeface="Lato Black" charset="0"/>
                  </a:rPr>
                  <a:t>3</a:t>
                </a:r>
              </a:p>
            </p:txBody>
          </p:sp>
        </p:grpSp>
        <p:sp>
          <p:nvSpPr>
            <p:cNvPr id="90" name="TextBox 89"/>
            <p:cNvSpPr txBox="1"/>
            <p:nvPr/>
          </p:nvSpPr>
          <p:spPr>
            <a:xfrm>
              <a:off x="6934200" y="5743181"/>
              <a:ext cx="2187577" cy="377030"/>
            </a:xfrm>
            <a:prstGeom prst="rect">
              <a:avLst/>
            </a:prstGeom>
            <a:noFill/>
          </p:spPr>
          <p:txBody>
            <a:bodyPr wrap="square" lIns="68584" tIns="34292" rIns="68584" bIns="34292" rtlCol="0">
              <a:spAutoFit/>
            </a:bodyPr>
            <a:lstStyle/>
            <a:p>
              <a:pPr algn="ctr"/>
              <a:r>
                <a:rPr lang="id-ID" sz="2000" b="1" spc="50" dirty="0">
                  <a:solidFill>
                    <a:schemeClr val="accent1"/>
                  </a:solidFill>
                  <a:latin typeface="Trebuchet MS" charset="0"/>
                  <a:ea typeface="Trebuchet MS" charset="0"/>
                  <a:cs typeface="Trebuchet MS" charset="0"/>
                </a:rPr>
                <a:t>LONG TERM</a:t>
              </a:r>
              <a:endParaRPr lang="en-US" sz="2000" b="1" spc="50" dirty="0">
                <a:solidFill>
                  <a:schemeClr val="accent1"/>
                </a:solidFill>
                <a:latin typeface="Trebuchet MS" charset="0"/>
                <a:ea typeface="Trebuchet MS" charset="0"/>
                <a:cs typeface="Trebuchet MS" charset="0"/>
              </a:endParaRPr>
            </a:p>
          </p:txBody>
        </p:sp>
      </p:grpSp>
    </p:spTree>
    <p:extLst>
      <p:ext uri="{BB962C8B-B14F-4D97-AF65-F5344CB8AC3E}">
        <p14:creationId xmlns:p14="http://schemas.microsoft.com/office/powerpoint/2010/main" val="1796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p:tgtEl>
                                          <p:spTgt spid="111"/>
                                        </p:tgtEl>
                                        <p:attrNameLst>
                                          <p:attrName>ppt_x</p:attrName>
                                        </p:attrNameLst>
                                      </p:cBhvr>
                                      <p:tavLst>
                                        <p:tav tm="0">
                                          <p:val>
                                            <p:strVal val="#ppt_x-#ppt_w*1.125000"/>
                                          </p:val>
                                        </p:tav>
                                        <p:tav tm="100000">
                                          <p:val>
                                            <p:strVal val="#ppt_x"/>
                                          </p:val>
                                        </p:tav>
                                      </p:tavLst>
                                    </p:anim>
                                    <p:animEffect transition="in" filter="wipe(right)">
                                      <p:cBhvr>
                                        <p:cTn id="13" dur="500"/>
                                        <p:tgtEl>
                                          <p:spTgt spid="1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p:tgtEl>
                                          <p:spTgt spid="110"/>
                                        </p:tgtEl>
                                        <p:attrNameLst>
                                          <p:attrName>ppt_x</p:attrName>
                                        </p:attrNameLst>
                                      </p:cBhvr>
                                      <p:tavLst>
                                        <p:tav tm="0">
                                          <p:val>
                                            <p:strVal val="#ppt_x-#ppt_w*1.125000"/>
                                          </p:val>
                                        </p:tav>
                                        <p:tav tm="100000">
                                          <p:val>
                                            <p:strVal val="#ppt_x"/>
                                          </p:val>
                                        </p:tav>
                                      </p:tavLst>
                                    </p:anim>
                                    <p:animEffect transition="in" filter="wipe(right)">
                                      <p:cBhvr>
                                        <p:cTn id="1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10" grpId="0"/>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8A4B764-340F-4A50-A6EA-A6AE8C2FB4DF}"/>
              </a:ext>
            </a:extLst>
          </p:cNvPr>
          <p:cNvGraphicFramePr>
            <a:graphicFrameLocks noChangeAspect="1"/>
          </p:cNvGraphicFramePr>
          <p:nvPr>
            <p:extLst>
              <p:ext uri="{D42A27DB-BD31-4B8C-83A1-F6EECF244321}">
                <p14:modId xmlns:p14="http://schemas.microsoft.com/office/powerpoint/2010/main" val="2402016615"/>
              </p:ext>
            </p:extLst>
          </p:nvPr>
        </p:nvGraphicFramePr>
        <p:xfrm>
          <a:off x="-304800" y="-152400"/>
          <a:ext cx="9753600" cy="7467600"/>
        </p:xfrm>
        <a:graphic>
          <a:graphicData uri="http://schemas.openxmlformats.org/presentationml/2006/ole">
            <mc:AlternateContent xmlns:mc="http://schemas.openxmlformats.org/markup-compatibility/2006">
              <mc:Choice xmlns:v="urn:schemas-microsoft-com:vml" Requires="v">
                <p:oleObj spid="_x0000_s5142"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304800" y="-152400"/>
                        <a:ext cx="9753600" cy="7467600"/>
                      </a:xfrm>
                      <a:prstGeom prst="rect">
                        <a:avLst/>
                      </a:prstGeom>
                    </p:spPr>
                  </p:pic>
                </p:oleObj>
              </mc:Fallback>
            </mc:AlternateContent>
          </a:graphicData>
        </a:graphic>
      </p:graphicFrame>
    </p:spTree>
    <p:extLst>
      <p:ext uri="{BB962C8B-B14F-4D97-AF65-F5344CB8AC3E}">
        <p14:creationId xmlns:p14="http://schemas.microsoft.com/office/powerpoint/2010/main" val="680382043"/>
      </p:ext>
    </p:extLst>
  </p:cSld>
  <p:clrMapOvr>
    <a:masterClrMapping/>
  </p:clrMapOvr>
  <p:transition spd="med">
    <p:fade/>
  </p:transition>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41031</TotalTime>
  <Words>3633</Words>
  <Application>Microsoft Office PowerPoint</Application>
  <PresentationFormat>On-screen Show (4:3)</PresentationFormat>
  <Paragraphs>470</Paragraphs>
  <Slides>28</Slides>
  <Notes>23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2" baseType="lpstr">
      <vt:lpstr>Arial</vt:lpstr>
      <vt:lpstr>Arial Black</vt:lpstr>
      <vt:lpstr>Calibri</vt:lpstr>
      <vt:lpstr>Calibri Light</vt:lpstr>
      <vt:lpstr>ff-tisa-web-pro</vt:lpstr>
      <vt:lpstr>Lato Black</vt:lpstr>
      <vt:lpstr>Lato Light</vt:lpstr>
      <vt:lpstr>Open Sans Light</vt:lpstr>
      <vt:lpstr>Raleway Light</vt:lpstr>
      <vt:lpstr>Symbol</vt:lpstr>
      <vt:lpstr>Times New Roman</vt:lpstr>
      <vt:lpstr>Trebuchet MS</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Yvette Tripp</dc:creator>
  <cp:keywords/>
  <dc:description/>
  <cp:lastModifiedBy>Brian Griffin</cp:lastModifiedBy>
  <cp:revision>234</cp:revision>
  <dcterms:created xsi:type="dcterms:W3CDTF">2015-12-22T19:28:50Z</dcterms:created>
  <dcterms:modified xsi:type="dcterms:W3CDTF">2020-10-08T19:41:22Z</dcterms:modified>
  <cp:category/>
</cp:coreProperties>
</file>